
<file path=[Content_Types].xml><?xml version="1.0" encoding="utf-8"?>
<Types xmlns="http://schemas.openxmlformats.org/package/2006/content-types">
  <Default Extension="png" ContentType="image/png"/>
  <Default Extension="pdf" ContentType="application/pd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36" r:id="rId1"/>
  </p:sldMasterIdLst>
  <p:notesMasterIdLst>
    <p:notesMasterId r:id="rId47"/>
  </p:notesMasterIdLst>
  <p:handoutMasterIdLst>
    <p:handoutMasterId r:id="rId48"/>
  </p:handoutMasterIdLst>
  <p:sldIdLst>
    <p:sldId id="256" r:id="rId2"/>
    <p:sldId id="368" r:id="rId3"/>
    <p:sldId id="354" r:id="rId4"/>
    <p:sldId id="355" r:id="rId5"/>
    <p:sldId id="356" r:id="rId6"/>
    <p:sldId id="357" r:id="rId7"/>
    <p:sldId id="358" r:id="rId8"/>
    <p:sldId id="359" r:id="rId9"/>
    <p:sldId id="360" r:id="rId10"/>
    <p:sldId id="361" r:id="rId11"/>
    <p:sldId id="369" r:id="rId12"/>
    <p:sldId id="362" r:id="rId13"/>
    <p:sldId id="363" r:id="rId14"/>
    <p:sldId id="364" r:id="rId15"/>
    <p:sldId id="370" r:id="rId16"/>
    <p:sldId id="365" r:id="rId17"/>
    <p:sldId id="366" r:id="rId18"/>
    <p:sldId id="367" r:id="rId19"/>
    <p:sldId id="371" r:id="rId20"/>
    <p:sldId id="372" r:id="rId21"/>
    <p:sldId id="373" r:id="rId22"/>
    <p:sldId id="374" r:id="rId23"/>
    <p:sldId id="375" r:id="rId24"/>
    <p:sldId id="376" r:id="rId25"/>
    <p:sldId id="377" r:id="rId26"/>
    <p:sldId id="378" r:id="rId27"/>
    <p:sldId id="379" r:id="rId28"/>
    <p:sldId id="380" r:id="rId29"/>
    <p:sldId id="381" r:id="rId30"/>
    <p:sldId id="382" r:id="rId31"/>
    <p:sldId id="383" r:id="rId32"/>
    <p:sldId id="384" r:id="rId33"/>
    <p:sldId id="385" r:id="rId34"/>
    <p:sldId id="386" r:id="rId35"/>
    <p:sldId id="387" r:id="rId36"/>
    <p:sldId id="388" r:id="rId37"/>
    <p:sldId id="389" r:id="rId38"/>
    <p:sldId id="390" r:id="rId39"/>
    <p:sldId id="391" r:id="rId40"/>
    <p:sldId id="392" r:id="rId41"/>
    <p:sldId id="393" r:id="rId42"/>
    <p:sldId id="394" r:id="rId43"/>
    <p:sldId id="395" r:id="rId44"/>
    <p:sldId id="396" r:id="rId45"/>
    <p:sldId id="397" r:id="rId46"/>
  </p:sldIdLst>
  <p:sldSz cx="9144000" cy="6858000" type="screen4x3"/>
  <p:notesSz cx="7315200" cy="9601200"/>
  <p:defaultTextStyle>
    <a:defPPr>
      <a:defRPr lang="en-US"/>
    </a:defPPr>
    <a:lvl1pPr algn="l" rtl="0" fontAlgn="base">
      <a:spcBef>
        <a:spcPct val="0"/>
      </a:spcBef>
      <a:spcAft>
        <a:spcPct val="0"/>
      </a:spcAft>
      <a:defRPr sz="1200" kern="1200">
        <a:solidFill>
          <a:srgbClr val="000000"/>
        </a:solidFill>
        <a:latin typeface="Arial" pitchFamily="34" charset="0"/>
        <a:ea typeface="+mn-ea"/>
        <a:cs typeface="+mn-cs"/>
        <a:sym typeface="Arial" pitchFamily="34" charset="0"/>
      </a:defRPr>
    </a:lvl1pPr>
    <a:lvl2pPr marL="457200" algn="l" rtl="0" fontAlgn="base">
      <a:spcBef>
        <a:spcPct val="0"/>
      </a:spcBef>
      <a:spcAft>
        <a:spcPct val="0"/>
      </a:spcAft>
      <a:defRPr sz="1200" kern="1200">
        <a:solidFill>
          <a:srgbClr val="000000"/>
        </a:solidFill>
        <a:latin typeface="Arial" pitchFamily="34" charset="0"/>
        <a:ea typeface="+mn-ea"/>
        <a:cs typeface="+mn-cs"/>
        <a:sym typeface="Arial" pitchFamily="34" charset="0"/>
      </a:defRPr>
    </a:lvl2pPr>
    <a:lvl3pPr marL="914400" algn="l" rtl="0" fontAlgn="base">
      <a:spcBef>
        <a:spcPct val="0"/>
      </a:spcBef>
      <a:spcAft>
        <a:spcPct val="0"/>
      </a:spcAft>
      <a:defRPr sz="1200" kern="1200">
        <a:solidFill>
          <a:srgbClr val="000000"/>
        </a:solidFill>
        <a:latin typeface="Arial" pitchFamily="34" charset="0"/>
        <a:ea typeface="+mn-ea"/>
        <a:cs typeface="+mn-cs"/>
        <a:sym typeface="Arial" pitchFamily="34" charset="0"/>
      </a:defRPr>
    </a:lvl3pPr>
    <a:lvl4pPr marL="1371600" algn="l" rtl="0" fontAlgn="base">
      <a:spcBef>
        <a:spcPct val="0"/>
      </a:spcBef>
      <a:spcAft>
        <a:spcPct val="0"/>
      </a:spcAft>
      <a:defRPr sz="1200" kern="1200">
        <a:solidFill>
          <a:srgbClr val="000000"/>
        </a:solidFill>
        <a:latin typeface="Arial" pitchFamily="34" charset="0"/>
        <a:ea typeface="+mn-ea"/>
        <a:cs typeface="+mn-cs"/>
        <a:sym typeface="Arial" pitchFamily="34" charset="0"/>
      </a:defRPr>
    </a:lvl4pPr>
    <a:lvl5pPr marL="1828800" algn="l" rtl="0" fontAlgn="base">
      <a:spcBef>
        <a:spcPct val="0"/>
      </a:spcBef>
      <a:spcAft>
        <a:spcPct val="0"/>
      </a:spcAft>
      <a:defRPr sz="1200" kern="1200">
        <a:solidFill>
          <a:srgbClr val="000000"/>
        </a:solidFill>
        <a:latin typeface="Arial" pitchFamily="34" charset="0"/>
        <a:ea typeface="+mn-ea"/>
        <a:cs typeface="+mn-cs"/>
        <a:sym typeface="Arial" pitchFamily="34" charset="0"/>
      </a:defRPr>
    </a:lvl5pPr>
    <a:lvl6pPr marL="2286000" algn="l" defTabSz="914400" rtl="0" eaLnBrk="1" latinLnBrk="0" hangingPunct="1">
      <a:defRPr sz="1200" kern="1200">
        <a:solidFill>
          <a:srgbClr val="000000"/>
        </a:solidFill>
        <a:latin typeface="Arial" pitchFamily="34" charset="0"/>
        <a:ea typeface="+mn-ea"/>
        <a:cs typeface="+mn-cs"/>
        <a:sym typeface="Arial" pitchFamily="34" charset="0"/>
      </a:defRPr>
    </a:lvl6pPr>
    <a:lvl7pPr marL="2743200" algn="l" defTabSz="914400" rtl="0" eaLnBrk="1" latinLnBrk="0" hangingPunct="1">
      <a:defRPr sz="1200" kern="1200">
        <a:solidFill>
          <a:srgbClr val="000000"/>
        </a:solidFill>
        <a:latin typeface="Arial" pitchFamily="34" charset="0"/>
        <a:ea typeface="+mn-ea"/>
        <a:cs typeface="+mn-cs"/>
        <a:sym typeface="Arial" pitchFamily="34" charset="0"/>
      </a:defRPr>
    </a:lvl7pPr>
    <a:lvl8pPr marL="3200400" algn="l" defTabSz="914400" rtl="0" eaLnBrk="1" latinLnBrk="0" hangingPunct="1">
      <a:defRPr sz="1200" kern="1200">
        <a:solidFill>
          <a:srgbClr val="000000"/>
        </a:solidFill>
        <a:latin typeface="Arial" pitchFamily="34" charset="0"/>
        <a:ea typeface="+mn-ea"/>
        <a:cs typeface="+mn-cs"/>
        <a:sym typeface="Arial" pitchFamily="34" charset="0"/>
      </a:defRPr>
    </a:lvl8pPr>
    <a:lvl9pPr marL="3657600" algn="l" defTabSz="914400" rtl="0" eaLnBrk="1" latinLnBrk="0" hangingPunct="1">
      <a:defRPr sz="1200" kern="1200">
        <a:solidFill>
          <a:srgbClr val="000000"/>
        </a:solidFill>
        <a:latin typeface="Arial" pitchFamily="34" charset="0"/>
        <a:ea typeface="+mn-ea"/>
        <a:cs typeface="+mn-cs"/>
        <a:sym typeface="Arial" pitchFamily="34"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FF"/>
    <a:srgbClr val="9999FF"/>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216" autoAdjust="0"/>
  </p:normalViewPr>
  <p:slideViewPr>
    <p:cSldViewPr>
      <p:cViewPr>
        <p:scale>
          <a:sx n="130" d="100"/>
          <a:sy n="130" d="100"/>
        </p:scale>
        <p:origin x="-102" y="-13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6661" tIns="48331" rIns="96661" bIns="48331" rtlCol="0"/>
          <a:lstStyle>
            <a:lvl1pPr algn="l">
              <a:defRPr sz="1300">
                <a:latin typeface="Arial" charset="0"/>
                <a:sym typeface="Arial" charset="0"/>
              </a:defRPr>
            </a:lvl1pPr>
          </a:lstStyle>
          <a:p>
            <a:pPr>
              <a:defRPr/>
            </a:pPr>
            <a:r>
              <a:rPr lang="en-US"/>
              <a:t>Introduction</a:t>
            </a:r>
          </a:p>
        </p:txBody>
      </p:sp>
      <p:sp>
        <p:nvSpPr>
          <p:cNvPr id="3" name="Date Placeholder 2"/>
          <p:cNvSpPr>
            <a:spLocks noGrp="1"/>
          </p:cNvSpPr>
          <p:nvPr>
            <p:ph type="dt" sz="quarter" idx="1"/>
          </p:nvPr>
        </p:nvSpPr>
        <p:spPr>
          <a:xfrm>
            <a:off x="4143375" y="0"/>
            <a:ext cx="3170238" cy="479425"/>
          </a:xfrm>
          <a:prstGeom prst="rect">
            <a:avLst/>
          </a:prstGeom>
        </p:spPr>
        <p:txBody>
          <a:bodyPr vert="horz" lIns="96661" tIns="48331" rIns="96661" bIns="48331" rtlCol="0"/>
          <a:lstStyle>
            <a:lvl1pPr algn="r">
              <a:defRPr sz="1300">
                <a:latin typeface="Arial" charset="0"/>
                <a:sym typeface="Arial" charset="0"/>
              </a:defRPr>
            </a:lvl1pPr>
          </a:lstStyle>
          <a:p>
            <a:pPr>
              <a:defRPr/>
            </a:pPr>
            <a:fld id="{90C091E2-A608-4627-B6BE-8E33650D0023}" type="datetime1">
              <a:rPr lang="en-US"/>
              <a:pPr>
                <a:defRPr/>
              </a:pPr>
              <a:t>1/9/2018</a:t>
            </a:fld>
            <a:endParaRPr lang="en-US"/>
          </a:p>
        </p:txBody>
      </p:sp>
      <p:sp>
        <p:nvSpPr>
          <p:cNvPr id="4" name="Footer Placeholder 3"/>
          <p:cNvSpPr>
            <a:spLocks noGrp="1"/>
          </p:cNvSpPr>
          <p:nvPr>
            <p:ph type="ftr" sz="quarter" idx="2"/>
          </p:nvPr>
        </p:nvSpPr>
        <p:spPr>
          <a:xfrm>
            <a:off x="0" y="9120188"/>
            <a:ext cx="3170238" cy="479425"/>
          </a:xfrm>
          <a:prstGeom prst="rect">
            <a:avLst/>
          </a:prstGeom>
        </p:spPr>
        <p:txBody>
          <a:bodyPr vert="horz" lIns="96661" tIns="48331" rIns="96661" bIns="48331" rtlCol="0" anchor="b"/>
          <a:lstStyle>
            <a:lvl1pPr algn="l">
              <a:defRPr sz="1300">
                <a:latin typeface="Arial" charset="0"/>
                <a:sym typeface="Arial" charset="0"/>
              </a:defRPr>
            </a:lvl1pPr>
          </a:lstStyle>
          <a:p>
            <a:pPr>
              <a:defRPr/>
            </a:pPr>
            <a:endParaRPr lang="en-US"/>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lIns="96661" tIns="48331" rIns="96661" bIns="48331" rtlCol="0" anchor="b"/>
          <a:lstStyle>
            <a:lvl1pPr algn="r">
              <a:defRPr sz="1300">
                <a:latin typeface="Arial" charset="0"/>
                <a:sym typeface="Arial" charset="0"/>
              </a:defRPr>
            </a:lvl1pPr>
          </a:lstStyle>
          <a:p>
            <a:pPr>
              <a:defRPr/>
            </a:pPr>
            <a:fld id="{1ECF1927-E5DD-40FE-8EFC-FC65C408F3FA}" type="slidenum">
              <a:rPr lang="en-US"/>
              <a:pPr>
                <a:defRPr/>
              </a:pPr>
              <a:t>‹#›</a:t>
            </a:fld>
            <a:endParaRPr lang="en-US"/>
          </a:p>
        </p:txBody>
      </p:sp>
    </p:spTree>
    <p:extLst>
      <p:ext uri="{BB962C8B-B14F-4D97-AF65-F5344CB8AC3E}">
        <p14:creationId xmlns:p14="http://schemas.microsoft.com/office/powerpoint/2010/main" val="455810979"/>
      </p:ext>
    </p:extLst>
  </p:cSld>
  <p:clrMap bg1="lt1" tx1="dk1" bg2="lt2" tx2="dk2" accent1="accent1" accent2="accent2" accent3="accent3" accent4="accent4" accent5="accent5" accent6="accent6" hlink="hlink" folHlink="folHlink"/>
  <p:hf ftr="0"/>
</p:handoutMaster>
</file>

<file path=ppt/media/image1.pdf>
</file>

<file path=ppt/media/image1.png>
</file>

<file path=ppt/media/image10.tiff>
</file>

<file path=ppt/media/image11.png>
</file>

<file path=ppt/media/image12.png>
</file>

<file path=ppt/media/image13.tiff>
</file>

<file path=ppt/media/image14.tiff>
</file>

<file path=ppt/media/image15.png>
</file>

<file path=ppt/media/image16.tiff>
</file>

<file path=ppt/media/image2.png>
</file>

<file path=ppt/media/image3.png>
</file>

<file path=ppt/media/image4.png>
</file>

<file path=ppt/media/image5.pdf>
</file>

<file path=ppt/media/image5.png>
</file>

<file path=ppt/media/image6.pdf>
</file>

<file path=ppt/media/image6.png>
</file>

<file path=ppt/media/image7.png>
</file>

<file path=ppt/media/image8.pd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a:solidFill>
                  <a:schemeClr val="tx1"/>
                </a:solidFill>
                <a:latin typeface="Arial" charset="0"/>
                <a:sym typeface="Arial" charset="0"/>
              </a:defRPr>
            </a:lvl1pPr>
          </a:lstStyle>
          <a:p>
            <a:pPr>
              <a:defRPr/>
            </a:pPr>
            <a:r>
              <a:rPr lang="en-US"/>
              <a:t>Introduction</a:t>
            </a:r>
          </a:p>
        </p:txBody>
      </p:sp>
      <p:sp>
        <p:nvSpPr>
          <p:cNvPr id="36867"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a:solidFill>
                  <a:schemeClr val="tx1"/>
                </a:solidFill>
                <a:latin typeface="Arial" charset="0"/>
                <a:sym typeface="Arial" charset="0"/>
              </a:defRPr>
            </a:lvl1pPr>
          </a:lstStyle>
          <a:p>
            <a:pPr>
              <a:defRPr/>
            </a:pPr>
            <a:fld id="{28512235-BA12-4D68-A667-F28CB8ECE4E1}" type="datetime1">
              <a:rPr lang="en-US"/>
              <a:pPr>
                <a:defRPr/>
              </a:pPr>
              <a:t>1/9/2018</a:t>
            </a:fld>
            <a:endParaRPr lang="en-US"/>
          </a:p>
        </p:txBody>
      </p:sp>
      <p:sp>
        <p:nvSpPr>
          <p:cNvPr id="62468"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36869"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6870"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a:solidFill>
                  <a:schemeClr val="tx1"/>
                </a:solidFill>
                <a:latin typeface="Arial" charset="0"/>
                <a:sym typeface="Arial" charset="0"/>
              </a:defRPr>
            </a:lvl1pPr>
          </a:lstStyle>
          <a:p>
            <a:pPr>
              <a:defRPr/>
            </a:pPr>
            <a:endParaRPr lang="en-US"/>
          </a:p>
        </p:txBody>
      </p:sp>
      <p:sp>
        <p:nvSpPr>
          <p:cNvPr id="36871"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a:solidFill>
                  <a:schemeClr val="tx1"/>
                </a:solidFill>
                <a:latin typeface="Arial" charset="0"/>
                <a:sym typeface="Arial" charset="0"/>
              </a:defRPr>
            </a:lvl1pPr>
          </a:lstStyle>
          <a:p>
            <a:pPr>
              <a:defRPr/>
            </a:pPr>
            <a:fld id="{D31CB347-1283-430A-92B6-D5042D339340}" type="slidenum">
              <a:rPr lang="en-US"/>
              <a:pPr>
                <a:defRPr/>
              </a:pPr>
              <a:t>‹#›</a:t>
            </a:fld>
            <a:endParaRPr lang="en-US"/>
          </a:p>
        </p:txBody>
      </p:sp>
    </p:spTree>
    <p:extLst>
      <p:ext uri="{BB962C8B-B14F-4D97-AF65-F5344CB8AC3E}">
        <p14:creationId xmlns:p14="http://schemas.microsoft.com/office/powerpoint/2010/main" val="4214083410"/>
      </p:ext>
    </p:extLst>
  </p:cSld>
  <p:clrMap bg1="lt1" tx1="dk1" bg2="lt2" tx2="dk2" accent1="accent1" accent2="accent2" accent3="accent3" accent4="accent4" accent5="accent5" accent6="accent6" hlink="hlink" folHlink="folHlink"/>
  <p:hf ftr="0"/>
  <p:notesStyle>
    <a:lvl1pPr algn="l" rtl="0" eaLnBrk="0" fontAlgn="base" hangingPunct="0">
      <a:spcBef>
        <a:spcPct val="0"/>
      </a:spcBef>
      <a:spcAft>
        <a:spcPct val="0"/>
      </a:spcAft>
      <a:defRPr sz="1200" kern="1200">
        <a:solidFill>
          <a:schemeClr val="tx1"/>
        </a:solidFill>
        <a:latin typeface="Arial" charset="0"/>
        <a:ea typeface="+mn-ea"/>
        <a:cs typeface="+mn-cs"/>
      </a:defRPr>
    </a:lvl1pPr>
    <a:lvl2pPr marL="457200" algn="l" rtl="0" eaLnBrk="0" fontAlgn="base" hangingPunct="0">
      <a:spcBef>
        <a:spcPct val="0"/>
      </a:spcBef>
      <a:spcAft>
        <a:spcPct val="0"/>
      </a:spcAft>
      <a:defRPr sz="1200" kern="1200">
        <a:solidFill>
          <a:schemeClr val="tx1"/>
        </a:solidFill>
        <a:latin typeface="Arial" charset="0"/>
        <a:ea typeface="+mn-ea"/>
        <a:cs typeface="+mn-cs"/>
      </a:defRPr>
    </a:lvl2pPr>
    <a:lvl3pPr marL="914400" algn="l" rtl="0" eaLnBrk="0" fontAlgn="base" hangingPunct="0">
      <a:spcBef>
        <a:spcPct val="0"/>
      </a:spcBef>
      <a:spcAft>
        <a:spcPct val="0"/>
      </a:spcAft>
      <a:defRPr sz="1200" kern="1200">
        <a:solidFill>
          <a:schemeClr val="tx1"/>
        </a:solidFill>
        <a:latin typeface="Arial" charset="0"/>
        <a:ea typeface="+mn-ea"/>
        <a:cs typeface="+mn-cs"/>
      </a:defRPr>
    </a:lvl3pPr>
    <a:lvl4pPr marL="1371600" algn="l" rtl="0" eaLnBrk="0" fontAlgn="base" hangingPunct="0">
      <a:spcBef>
        <a:spcPct val="0"/>
      </a:spcBef>
      <a:spcAft>
        <a:spcPct val="0"/>
      </a:spcAft>
      <a:defRPr sz="1200" kern="1200">
        <a:solidFill>
          <a:schemeClr val="tx1"/>
        </a:solidFill>
        <a:latin typeface="Arial" charset="0"/>
        <a:ea typeface="+mn-ea"/>
        <a:cs typeface="+mn-cs"/>
      </a:defRPr>
    </a:lvl4pPr>
    <a:lvl5pPr marL="1828800" algn="l" rtl="0" eaLnBrk="0" fontAlgn="base" hangingPunct="0">
      <a:spcBef>
        <a:spcPct val="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63492" name="Slide Number Placeholder 3"/>
          <p:cNvSpPr>
            <a:spLocks noGrp="1"/>
          </p:cNvSpPr>
          <p:nvPr>
            <p:ph type="sldNum" sz="quarter" idx="5"/>
          </p:nvPr>
        </p:nvSpPr>
        <p:spPr>
          <a:noFill/>
        </p:spPr>
        <p:txBody>
          <a:bodyPr/>
          <a:lstStyle/>
          <a:p>
            <a:fld id="{A3D2F0C2-473C-44A5-9B6D-91985D0DC69F}" type="slidenum">
              <a:rPr lang="en-US" smtClean="0">
                <a:latin typeface="Arial" pitchFamily="34" charset="0"/>
                <a:sym typeface="Arial" pitchFamily="34" charset="0"/>
              </a:rPr>
              <a:pPr/>
              <a:t>1</a:t>
            </a:fld>
            <a:endParaRPr lang="en-US" smtClean="0">
              <a:latin typeface="Arial" pitchFamily="34" charset="0"/>
              <a:sym typeface="Arial" pitchFamily="34" charset="0"/>
            </a:endParaRPr>
          </a:p>
        </p:txBody>
      </p:sp>
      <p:sp>
        <p:nvSpPr>
          <p:cNvPr id="63493" name="Date Placeholder 4"/>
          <p:cNvSpPr>
            <a:spLocks noGrp="1"/>
          </p:cNvSpPr>
          <p:nvPr>
            <p:ph type="dt" sz="quarter" idx="1"/>
          </p:nvPr>
        </p:nvSpPr>
        <p:spPr>
          <a:noFill/>
        </p:spPr>
        <p:txBody>
          <a:bodyPr/>
          <a:lstStyle/>
          <a:p>
            <a:fld id="{BD79AEC5-2634-4126-9DBA-89831FBD5908}" type="datetime1">
              <a:rPr lang="en-US" smtClean="0">
                <a:latin typeface="Arial" pitchFamily="34" charset="0"/>
                <a:sym typeface="Arial" pitchFamily="34" charset="0"/>
              </a:rPr>
              <a:pPr/>
              <a:t>1/9/2018</a:t>
            </a:fld>
            <a:endParaRPr lang="en-US" smtClean="0">
              <a:latin typeface="Arial" pitchFamily="34" charset="0"/>
              <a:sym typeface="Arial" pitchFamily="34" charset="0"/>
            </a:endParaRPr>
          </a:p>
        </p:txBody>
      </p:sp>
      <p:sp>
        <p:nvSpPr>
          <p:cNvPr id="63494" name="Header Placeholder 5"/>
          <p:cNvSpPr>
            <a:spLocks noGrp="1"/>
          </p:cNvSpPr>
          <p:nvPr>
            <p:ph type="hdr" sz="quarter"/>
          </p:nvPr>
        </p:nvSpPr>
        <p:spPr>
          <a:noFill/>
        </p:spPr>
        <p:txBody>
          <a:bodyPr/>
          <a:lstStyle/>
          <a:p>
            <a:r>
              <a:rPr lang="en-US" smtClean="0">
                <a:latin typeface="Arial" pitchFamily="34" charset="0"/>
                <a:sym typeface="Arial" pitchFamily="34" charset="0"/>
              </a:rPr>
              <a:t>Introduction</a:t>
            </a:r>
          </a:p>
        </p:txBody>
      </p:sp>
    </p:spTree>
    <p:extLst>
      <p:ext uri="{BB962C8B-B14F-4D97-AF65-F5344CB8AC3E}">
        <p14:creationId xmlns:p14="http://schemas.microsoft.com/office/powerpoint/2010/main" val="360635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63492" name="Slide Number Placeholder 3"/>
          <p:cNvSpPr>
            <a:spLocks noGrp="1"/>
          </p:cNvSpPr>
          <p:nvPr>
            <p:ph type="sldNum" sz="quarter" idx="5"/>
          </p:nvPr>
        </p:nvSpPr>
        <p:spPr>
          <a:noFill/>
        </p:spPr>
        <p:txBody>
          <a:bodyPr/>
          <a:lstStyle/>
          <a:p>
            <a:fld id="{A3D2F0C2-473C-44A5-9B6D-91985D0DC69F}" type="slidenum">
              <a:rPr lang="en-US" smtClean="0">
                <a:latin typeface="Arial" pitchFamily="34" charset="0"/>
                <a:sym typeface="Arial" pitchFamily="34" charset="0"/>
              </a:rPr>
              <a:pPr/>
              <a:t>19</a:t>
            </a:fld>
            <a:endParaRPr lang="en-US" smtClean="0">
              <a:latin typeface="Arial" pitchFamily="34" charset="0"/>
              <a:sym typeface="Arial" pitchFamily="34" charset="0"/>
            </a:endParaRPr>
          </a:p>
        </p:txBody>
      </p:sp>
      <p:sp>
        <p:nvSpPr>
          <p:cNvPr id="63493" name="Date Placeholder 4"/>
          <p:cNvSpPr>
            <a:spLocks noGrp="1"/>
          </p:cNvSpPr>
          <p:nvPr>
            <p:ph type="dt" sz="quarter" idx="1"/>
          </p:nvPr>
        </p:nvSpPr>
        <p:spPr>
          <a:noFill/>
        </p:spPr>
        <p:txBody>
          <a:bodyPr/>
          <a:lstStyle/>
          <a:p>
            <a:fld id="{BD79AEC5-2634-4126-9DBA-89831FBD5908}" type="datetime1">
              <a:rPr lang="en-US" smtClean="0">
                <a:latin typeface="Arial" pitchFamily="34" charset="0"/>
                <a:sym typeface="Arial" pitchFamily="34" charset="0"/>
              </a:rPr>
              <a:pPr/>
              <a:t>1/9/2018</a:t>
            </a:fld>
            <a:endParaRPr lang="en-US" smtClean="0">
              <a:latin typeface="Arial" pitchFamily="34" charset="0"/>
              <a:sym typeface="Arial" pitchFamily="34" charset="0"/>
            </a:endParaRPr>
          </a:p>
        </p:txBody>
      </p:sp>
      <p:sp>
        <p:nvSpPr>
          <p:cNvPr id="63494" name="Header Placeholder 5"/>
          <p:cNvSpPr>
            <a:spLocks noGrp="1"/>
          </p:cNvSpPr>
          <p:nvPr>
            <p:ph type="hdr" sz="quarter"/>
          </p:nvPr>
        </p:nvSpPr>
        <p:spPr>
          <a:noFill/>
        </p:spPr>
        <p:txBody>
          <a:bodyPr/>
          <a:lstStyle/>
          <a:p>
            <a:r>
              <a:rPr lang="en-US" smtClean="0">
                <a:latin typeface="Arial" pitchFamily="34" charset="0"/>
                <a:sym typeface="Arial" pitchFamily="34" charset="0"/>
              </a:rPr>
              <a:t>Introduction</a:t>
            </a:r>
          </a:p>
        </p:txBody>
      </p:sp>
    </p:spTree>
    <p:extLst>
      <p:ext uri="{BB962C8B-B14F-4D97-AF65-F5344CB8AC3E}">
        <p14:creationId xmlns:p14="http://schemas.microsoft.com/office/powerpoint/2010/main" val="4199915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CD073EFF-9DF0-41C9-A6ED-23241CFCA787}" type="slidenum">
              <a:rPr lang="en-US" smtClean="0">
                <a:latin typeface="Arial" pitchFamily="34" charset="0"/>
                <a:sym typeface="Arial" pitchFamily="34" charset="0"/>
              </a:rPr>
              <a:pPr/>
              <a:t>30</a:t>
            </a:fld>
            <a:endParaRPr lang="en-US" smtClean="0">
              <a:latin typeface="Arial" pitchFamily="34" charset="0"/>
              <a:sym typeface="Arial" pitchFamily="34"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it-IT" smtClean="0">
              <a:latin typeface="Arial" pitchFamily="34" charset="0"/>
            </a:endParaRPr>
          </a:p>
        </p:txBody>
      </p:sp>
      <p:sp>
        <p:nvSpPr>
          <p:cNvPr id="26629" name="Date Placeholder 7"/>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26630" name="Header Placeholder 8"/>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26631" name="Footer Placeholder 6"/>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Tree>
    <p:extLst>
      <p:ext uri="{BB962C8B-B14F-4D97-AF65-F5344CB8AC3E}">
        <p14:creationId xmlns:p14="http://schemas.microsoft.com/office/powerpoint/2010/main" val="943623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egnaposto immagine diapositiva 1"/>
          <p:cNvSpPr>
            <a:spLocks noGrp="1" noRot="1" noChangeAspect="1" noTextEdit="1"/>
          </p:cNvSpPr>
          <p:nvPr>
            <p:ph type="sldImg"/>
          </p:nvPr>
        </p:nvSpPr>
        <p:spPr>
          <a:ln/>
        </p:spPr>
      </p:sp>
      <p:sp>
        <p:nvSpPr>
          <p:cNvPr id="27651" name="Segnaposto note 2"/>
          <p:cNvSpPr>
            <a:spLocks noGrp="1"/>
          </p:cNvSpPr>
          <p:nvPr>
            <p:ph type="body" idx="1"/>
          </p:nvPr>
        </p:nvSpPr>
        <p:spPr>
          <a:noFill/>
          <a:ln/>
        </p:spPr>
        <p:txBody>
          <a:bodyPr/>
          <a:lstStyle/>
          <a:p>
            <a:r>
              <a:rPr lang="en-US" smtClean="0">
                <a:latin typeface="Arial" pitchFamily="34" charset="0"/>
              </a:rPr>
              <a:t>not necessarily a program... while it can be a program that communicates bad input to a vulnerable piece of software, it can also be just the bad input itself... any bad input (or even valid input that the developer just failed to anticipate) can cause the vulnerable application to behave improperly...</a:t>
            </a:r>
            <a:endParaRPr lang="it-IT" smtClean="0">
              <a:latin typeface="Arial" pitchFamily="34" charset="0"/>
            </a:endParaRPr>
          </a:p>
          <a:p>
            <a:endParaRPr lang="it-IT" smtClean="0">
              <a:latin typeface="Arial" pitchFamily="34" charset="0"/>
            </a:endParaRPr>
          </a:p>
        </p:txBody>
      </p:sp>
      <p:sp>
        <p:nvSpPr>
          <p:cNvPr id="27652" name="Segnaposto intestazione 3"/>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27653" name="Segnaposto data 4"/>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27654" name="Segnaposto piè di pagina 5"/>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
        <p:nvSpPr>
          <p:cNvPr id="27655" name="Segnaposto numero diapositiva 6"/>
          <p:cNvSpPr>
            <a:spLocks noGrp="1"/>
          </p:cNvSpPr>
          <p:nvPr>
            <p:ph type="sldNum" sz="quarter" idx="5"/>
          </p:nvPr>
        </p:nvSpPr>
        <p:spPr>
          <a:noFill/>
        </p:spPr>
        <p:txBody>
          <a:bodyPr/>
          <a:lstStyle/>
          <a:p>
            <a:fld id="{0D723011-13D1-4E54-B27E-8F3B80E82F52}" type="slidenum">
              <a:rPr lang="en-US" smtClean="0">
                <a:latin typeface="Arial" pitchFamily="34" charset="0"/>
                <a:sym typeface="Arial" pitchFamily="34" charset="0"/>
              </a:rPr>
              <a:pPr/>
              <a:t>31</a:t>
            </a:fld>
            <a:endParaRPr lang="en-US" smtClean="0">
              <a:latin typeface="Arial" pitchFamily="34" charset="0"/>
              <a:sym typeface="Arial" pitchFamily="34" charset="0"/>
            </a:endParaRPr>
          </a:p>
        </p:txBody>
      </p:sp>
    </p:spTree>
    <p:extLst>
      <p:ext uri="{BB962C8B-B14F-4D97-AF65-F5344CB8AC3E}">
        <p14:creationId xmlns:p14="http://schemas.microsoft.com/office/powerpoint/2010/main" val="3279205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5330BD41-64C0-4756-B33D-8E911F7B3C3E}" type="slidenum">
              <a:rPr lang="en-US" smtClean="0">
                <a:latin typeface="Arial" pitchFamily="34" charset="0"/>
                <a:sym typeface="Arial" pitchFamily="34" charset="0"/>
              </a:rPr>
              <a:pPr/>
              <a:t>32</a:t>
            </a:fld>
            <a:endParaRPr lang="en-US" smtClean="0">
              <a:latin typeface="Arial" pitchFamily="34" charset="0"/>
              <a:sym typeface="Arial" pitchFamily="34" charset="0"/>
            </a:endParaRPr>
          </a:p>
        </p:txBody>
      </p:sp>
      <p:sp>
        <p:nvSpPr>
          <p:cNvPr id="28675" name="Rectangle 1"/>
          <p:cNvSpPr>
            <a:spLocks noGrp="1" noRot="1" noChangeAspect="1" noChangeArrowheads="1" noTextEdit="1"/>
          </p:cNvSpPr>
          <p:nvPr>
            <p:ph type="sldImg"/>
          </p:nvPr>
        </p:nvSpPr>
        <p:spPr>
          <a:solidFill>
            <a:srgbClr val="FFFFFF"/>
          </a:solidFill>
          <a:ln/>
        </p:spPr>
      </p:sp>
      <p:sp>
        <p:nvSpPr>
          <p:cNvPr id="28676" name="Rectangle 2"/>
          <p:cNvSpPr>
            <a:spLocks noGrp="1" noChangeArrowheads="1"/>
          </p:cNvSpPr>
          <p:nvPr>
            <p:ph type="body" idx="1"/>
          </p:nvPr>
        </p:nvSpPr>
        <p:spPr>
          <a:noFill/>
          <a:ln/>
        </p:spPr>
        <p:txBody>
          <a:bodyPr/>
          <a:lstStyle/>
          <a:p>
            <a:pPr eaLnBrk="1" hangingPunct="1">
              <a:spcBef>
                <a:spcPts val="400"/>
              </a:spcBef>
              <a:buClr>
                <a:srgbClr val="CDC8FF"/>
              </a:buClr>
              <a:buFont typeface="Wingdings" pitchFamily="2" charset="2"/>
              <a:buChar char="l"/>
              <a:tabLst>
                <a:tab pos="762000" algn="l"/>
                <a:tab pos="1676400" algn="l"/>
                <a:tab pos="2590800" algn="l"/>
                <a:tab pos="3505200" algn="l"/>
                <a:tab pos="4419600" algn="l"/>
                <a:tab pos="5334000" algn="l"/>
                <a:tab pos="6248400" algn="l"/>
                <a:tab pos="7162800" algn="l"/>
                <a:tab pos="8077200" algn="l"/>
                <a:tab pos="8991600" algn="l"/>
                <a:tab pos="9906000" algn="l"/>
                <a:tab pos="10096500" algn="l"/>
              </a:tabLst>
            </a:pPr>
            <a:r>
              <a:rPr lang="en-US" sz="2000" smtClean="0">
                <a:solidFill>
                  <a:srgbClr val="000000"/>
                </a:solidFill>
                <a:latin typeface="Arial" pitchFamily="34" charset="0"/>
                <a:cs typeface="Arial" pitchFamily="34" charset="0"/>
                <a:sym typeface="Arial" pitchFamily="34" charset="0"/>
              </a:rPr>
              <a:t>Because of the nature of the address space, locally declared buffers are allocated on the stack</a:t>
            </a:r>
          </a:p>
          <a:p>
            <a:pPr eaLnBrk="1" hangingPunct="1">
              <a:spcBef>
                <a:spcPts val="400"/>
              </a:spcBef>
              <a:buClr>
                <a:srgbClr val="CDC8FF"/>
              </a:buClr>
              <a:buFont typeface="Wingdings" pitchFamily="2" charset="2"/>
              <a:buChar char="l"/>
              <a:tabLst>
                <a:tab pos="762000" algn="l"/>
                <a:tab pos="1676400" algn="l"/>
                <a:tab pos="2590800" algn="l"/>
                <a:tab pos="3505200" algn="l"/>
                <a:tab pos="4419600" algn="l"/>
                <a:tab pos="5334000" algn="l"/>
                <a:tab pos="6248400" algn="l"/>
                <a:tab pos="7162800" algn="l"/>
                <a:tab pos="8077200" algn="l"/>
                <a:tab pos="8991600" algn="l"/>
                <a:tab pos="9906000" algn="l"/>
                <a:tab pos="10096500" algn="l"/>
              </a:tabLst>
            </a:pPr>
            <a:r>
              <a:rPr lang="en-US" sz="2000" smtClean="0">
                <a:solidFill>
                  <a:srgbClr val="000000"/>
                </a:solidFill>
                <a:latin typeface="Arial" pitchFamily="34" charset="0"/>
                <a:cs typeface="Arial" pitchFamily="34" charset="0"/>
                <a:sym typeface="Arial" pitchFamily="34" charset="0"/>
              </a:rPr>
              <a:t>Since the stack grows downward, if you write past the end of the buffer, you can corrupt the content of the rest of the stack, thus, if enough information is known about the program, one could write over known register information and the return address</a:t>
            </a:r>
          </a:p>
        </p:txBody>
      </p:sp>
      <p:sp>
        <p:nvSpPr>
          <p:cNvPr id="28677" name="Date Placeholder 7"/>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28678" name="Header Placeholder 8"/>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28679" name="Footer Placeholder 6"/>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Tree>
    <p:extLst>
      <p:ext uri="{BB962C8B-B14F-4D97-AF65-F5344CB8AC3E}">
        <p14:creationId xmlns:p14="http://schemas.microsoft.com/office/powerpoint/2010/main" val="2321949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B55E4800-304C-417F-998D-08957911F04D}" type="slidenum">
              <a:rPr lang="en-US" smtClean="0">
                <a:latin typeface="Arial" pitchFamily="34" charset="0"/>
                <a:sym typeface="Arial" pitchFamily="34" charset="0"/>
              </a:rPr>
              <a:pPr/>
              <a:t>33</a:t>
            </a:fld>
            <a:endParaRPr lang="en-US" smtClean="0">
              <a:latin typeface="Arial" pitchFamily="34" charset="0"/>
              <a:sym typeface="Arial" pitchFamily="34" charset="0"/>
            </a:endParaRPr>
          </a:p>
        </p:txBody>
      </p:sp>
      <p:sp>
        <p:nvSpPr>
          <p:cNvPr id="29699" name="Rectangle 1"/>
          <p:cNvSpPr>
            <a:spLocks noGrp="1" noRot="1" noChangeAspect="1" noChangeArrowheads="1" noTextEdit="1"/>
          </p:cNvSpPr>
          <p:nvPr>
            <p:ph type="sldImg"/>
          </p:nvPr>
        </p:nvSpPr>
        <p:spPr>
          <a:solidFill>
            <a:srgbClr val="FFFFFF"/>
          </a:solidFill>
          <a:ln/>
        </p:spPr>
      </p:sp>
      <p:sp>
        <p:nvSpPr>
          <p:cNvPr id="29700" name="Rectangle 2"/>
          <p:cNvSpPr>
            <a:spLocks noGrp="1" noChangeArrowheads="1"/>
          </p:cNvSpPr>
          <p:nvPr>
            <p:ph type="body" idx="1"/>
          </p:nvPr>
        </p:nvSpPr>
        <p:spPr>
          <a:noFill/>
          <a:ln/>
        </p:spPr>
        <p:txBody>
          <a:bodyPr/>
          <a:lstStyle/>
          <a:p>
            <a:pPr eaLnBrk="1" hangingPunct="1">
              <a:lnSpc>
                <a:spcPct val="90000"/>
              </a:lnSpc>
              <a:spcBef>
                <a:spcPts val="4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This would also be consistent with the process model proposed earlier where each process feels like it “owns” the machine. The size of the address space is machine dependent, until the Intel 386 came around, most address spaces were 16 bit, for most of the past 15 years, we have been sing 32 bit machines, though increasingly larger number of processors with 64 bit modes are making their way into people’s computers.</a:t>
            </a:r>
          </a:p>
        </p:txBody>
      </p:sp>
      <p:sp>
        <p:nvSpPr>
          <p:cNvPr id="29701" name="Date Placeholder 7"/>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29702" name="Header Placeholder 8"/>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29703" name="Footer Placeholder 6"/>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Tree>
    <p:extLst>
      <p:ext uri="{BB962C8B-B14F-4D97-AF65-F5344CB8AC3E}">
        <p14:creationId xmlns:p14="http://schemas.microsoft.com/office/powerpoint/2010/main" val="3343430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69B254EB-CA2D-44D5-BA06-8BA576187A11}" type="slidenum">
              <a:rPr lang="en-US" smtClean="0">
                <a:latin typeface="Arial" pitchFamily="34" charset="0"/>
                <a:sym typeface="Arial" pitchFamily="34" charset="0"/>
              </a:rPr>
              <a:pPr/>
              <a:t>41</a:t>
            </a:fld>
            <a:endParaRPr lang="en-US" smtClean="0">
              <a:latin typeface="Arial" pitchFamily="34" charset="0"/>
              <a:sym typeface="Arial" pitchFamily="34" charset="0"/>
            </a:endParaRPr>
          </a:p>
        </p:txBody>
      </p:sp>
      <p:sp>
        <p:nvSpPr>
          <p:cNvPr id="30723" name="Rectangle 1"/>
          <p:cNvSpPr>
            <a:spLocks noGrp="1" noRot="1" noChangeAspect="1" noChangeArrowheads="1" noTextEdit="1"/>
          </p:cNvSpPr>
          <p:nvPr>
            <p:ph type="sldImg"/>
          </p:nvPr>
        </p:nvSpPr>
        <p:spPr>
          <a:solidFill>
            <a:srgbClr val="FFFFFF"/>
          </a:solidFill>
          <a:ln/>
        </p:spPr>
      </p:sp>
      <p:sp>
        <p:nvSpPr>
          <p:cNvPr id="30724" name="Rectangle 2"/>
          <p:cNvSpPr>
            <a:spLocks noGrp="1" noChangeArrowheads="1"/>
          </p:cNvSpPr>
          <p:nvPr>
            <p:ph type="body" idx="1"/>
          </p:nvPr>
        </p:nvSpPr>
        <p:spPr>
          <a:noFill/>
          <a:ln/>
        </p:spPr>
        <p:txBody>
          <a:bodyPr/>
          <a:lstStyle/>
          <a:p>
            <a:pPr eaLnBrk="1" hangingPunct="1">
              <a:lnSpc>
                <a:spcPct val="80000"/>
              </a:lnSpc>
              <a:spcBef>
                <a:spcPts val="3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The fragment of C code for </a:t>
            </a:r>
            <a:r>
              <a:rPr lang="en-US" sz="1800" smtClean="0">
                <a:solidFill>
                  <a:srgbClr val="6F56FF"/>
                </a:solidFill>
                <a:latin typeface="Arial" pitchFamily="34" charset="0"/>
                <a:cs typeface="Arial" pitchFamily="34" charset="0"/>
                <a:sym typeface="Arial" pitchFamily="34" charset="0"/>
              </a:rPr>
              <a:t>fingerd()</a:t>
            </a:r>
            <a:r>
              <a:rPr lang="en-US" sz="1800" smtClean="0">
                <a:solidFill>
                  <a:srgbClr val="000000"/>
                </a:solidFill>
                <a:latin typeface="Arial" pitchFamily="34" charset="0"/>
                <a:cs typeface="Arial" pitchFamily="34" charset="0"/>
                <a:sym typeface="Arial" pitchFamily="34" charset="0"/>
              </a:rPr>
              <a:t> above shows the problem</a:t>
            </a:r>
          </a:p>
          <a:p>
            <a:pPr eaLnBrk="1" hangingPunct="1">
              <a:lnSpc>
                <a:spcPct val="80000"/>
              </a:lnSpc>
              <a:spcBef>
                <a:spcPts val="3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A local array buf[80] is declared, which gets allocated on the stack, but the function get does not do bounds checking, and hence makes buffer overflows possible.</a:t>
            </a:r>
          </a:p>
        </p:txBody>
      </p:sp>
      <p:sp>
        <p:nvSpPr>
          <p:cNvPr id="30725" name="Date Placeholder 7"/>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30726" name="Header Placeholder 8"/>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30727" name="Footer Placeholder 6"/>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Tree>
    <p:extLst>
      <p:ext uri="{BB962C8B-B14F-4D97-AF65-F5344CB8AC3E}">
        <p14:creationId xmlns:p14="http://schemas.microsoft.com/office/powerpoint/2010/main" val="3254357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584D8D39-4EF5-4D6C-9F89-77BF2E40A03E}" type="slidenum">
              <a:rPr lang="en-US" smtClean="0">
                <a:latin typeface="Arial" pitchFamily="34" charset="0"/>
                <a:sym typeface="Arial" pitchFamily="34" charset="0"/>
              </a:rPr>
              <a:pPr/>
              <a:t>43</a:t>
            </a:fld>
            <a:endParaRPr lang="en-US" smtClean="0">
              <a:latin typeface="Arial" pitchFamily="34" charset="0"/>
              <a:sym typeface="Arial" pitchFamily="34" charset="0"/>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r>
              <a:rPr lang="en-US" smtClean="0">
                <a:latin typeface="Arial" pitchFamily="34" charset="0"/>
              </a:rPr>
              <a:t>Now comes the question of injecting our own code to be executed.  We inject the code directly into the buffer that we send for the attack.</a:t>
            </a:r>
          </a:p>
        </p:txBody>
      </p:sp>
    </p:spTree>
    <p:extLst>
      <p:ext uri="{BB962C8B-B14F-4D97-AF65-F5344CB8AC3E}">
        <p14:creationId xmlns:p14="http://schemas.microsoft.com/office/powerpoint/2010/main" val="1615769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960C6667-AD17-43D5-B41E-39C37E131622}" type="slidenum">
              <a:rPr lang="en-US" smtClean="0">
                <a:latin typeface="Arial" pitchFamily="34" charset="0"/>
                <a:sym typeface="Arial" pitchFamily="34" charset="0"/>
              </a:rPr>
              <a:pPr/>
              <a:t>44</a:t>
            </a:fld>
            <a:endParaRPr lang="en-US" smtClean="0">
              <a:latin typeface="Arial" pitchFamily="34" charset="0"/>
              <a:sym typeface="Arial" pitchFamily="34" charset="0"/>
            </a:endParaRPr>
          </a:p>
        </p:txBody>
      </p:sp>
      <p:sp>
        <p:nvSpPr>
          <p:cNvPr id="34819" name="Rectangle 1"/>
          <p:cNvSpPr>
            <a:spLocks noGrp="1" noRot="1" noChangeAspect="1" noChangeArrowheads="1" noTextEdit="1"/>
          </p:cNvSpPr>
          <p:nvPr>
            <p:ph type="sldImg"/>
          </p:nvPr>
        </p:nvSpPr>
        <p:spPr>
          <a:solidFill>
            <a:srgbClr val="FFFFFF"/>
          </a:solidFill>
          <a:ln/>
        </p:spPr>
      </p:sp>
      <p:sp>
        <p:nvSpPr>
          <p:cNvPr id="34820" name="Rectangle 2"/>
          <p:cNvSpPr>
            <a:spLocks noGrp="1" noChangeArrowheads="1"/>
          </p:cNvSpPr>
          <p:nvPr>
            <p:ph type="body" idx="1"/>
          </p:nvPr>
        </p:nvSpPr>
        <p:spPr>
          <a:noFill/>
          <a:ln/>
        </p:spPr>
        <p:txBody>
          <a:bodyPr/>
          <a:lstStyle/>
          <a:p>
            <a:pPr eaLnBrk="1" hangingPunct="1">
              <a:lnSpc>
                <a:spcPct val="80000"/>
              </a:lnSpc>
              <a:spcBef>
                <a:spcPts val="3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Why doesn’t </a:t>
            </a:r>
            <a:r>
              <a:rPr lang="en-US" sz="1800" smtClean="0">
                <a:solidFill>
                  <a:srgbClr val="6F56FF"/>
                </a:solidFill>
                <a:latin typeface="Arial" pitchFamily="34" charset="0"/>
                <a:cs typeface="Arial" pitchFamily="34" charset="0"/>
                <a:sym typeface="Arial" pitchFamily="34" charset="0"/>
              </a:rPr>
              <a:t>get </a:t>
            </a:r>
            <a:r>
              <a:rPr lang="en-US" sz="1800" smtClean="0">
                <a:solidFill>
                  <a:srgbClr val="000000"/>
                </a:solidFill>
                <a:latin typeface="Arial" pitchFamily="34" charset="0"/>
                <a:cs typeface="Arial" pitchFamily="34" charset="0"/>
                <a:sym typeface="Arial" pitchFamily="34" charset="0"/>
              </a:rPr>
              <a:t>do a bounds check and why does the operating system allow writing beyond the array bounds?</a:t>
            </a:r>
          </a:p>
          <a:p>
            <a:pPr eaLnBrk="1" hangingPunct="1">
              <a:lnSpc>
                <a:spcPct val="80000"/>
              </a:lnSpc>
              <a:spcBef>
                <a:spcPts val="3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In Java can’t just overwrite the stack because you don’t know where the stack is!</a:t>
            </a:r>
          </a:p>
          <a:p>
            <a:pPr eaLnBrk="1" hangingPunct="1">
              <a:lnSpc>
                <a:spcPct val="80000"/>
              </a:lnSpc>
              <a:spcBef>
                <a:spcPts val="350"/>
              </a:spcBef>
              <a:buClr>
                <a:srgbClr val="CDC8FF"/>
              </a:buClr>
              <a:buFont typeface="Wingdings" pitchFamily="2" charset="2"/>
              <a:buChar char="¡"/>
              <a:tabLst>
                <a:tab pos="292100" algn="l"/>
                <a:tab pos="1206500" algn="l"/>
                <a:tab pos="2120900" algn="l"/>
                <a:tab pos="3035300" algn="l"/>
                <a:tab pos="3949700" algn="l"/>
                <a:tab pos="4864100" algn="l"/>
                <a:tab pos="5778500" algn="l"/>
                <a:tab pos="6692900" algn="l"/>
                <a:tab pos="7607300" algn="l"/>
                <a:tab pos="8521700" algn="l"/>
                <a:tab pos="9436100" algn="l"/>
                <a:tab pos="10096500" algn="l"/>
              </a:tabLst>
            </a:pPr>
            <a:r>
              <a:rPr lang="en-US" sz="1800" smtClean="0">
                <a:solidFill>
                  <a:srgbClr val="000000"/>
                </a:solidFill>
                <a:latin typeface="Arial" pitchFamily="34" charset="0"/>
                <a:cs typeface="Arial" pitchFamily="34" charset="0"/>
                <a:sym typeface="Arial" pitchFamily="34" charset="0"/>
              </a:rPr>
              <a:t>In Java, cannot access memory without direct access, since we lack pointer arithmetic</a:t>
            </a:r>
          </a:p>
        </p:txBody>
      </p:sp>
      <p:sp>
        <p:nvSpPr>
          <p:cNvPr id="34821" name="Date Placeholder 7"/>
          <p:cNvSpPr>
            <a:spLocks noGrp="1"/>
          </p:cNvSpPr>
          <p:nvPr>
            <p:ph type="dt" sz="quarter" idx="1"/>
          </p:nvPr>
        </p:nvSpPr>
        <p:spPr>
          <a:noFill/>
        </p:spPr>
        <p:txBody>
          <a:bodyPr/>
          <a:lstStyle/>
          <a:p>
            <a:r>
              <a:rPr lang="en-US" smtClean="0">
                <a:latin typeface="Arial" pitchFamily="34" charset="0"/>
                <a:sym typeface="Arial" pitchFamily="34" charset="0"/>
              </a:rPr>
              <a:t>2009-01-28</a:t>
            </a:r>
          </a:p>
        </p:txBody>
      </p:sp>
      <p:sp>
        <p:nvSpPr>
          <p:cNvPr id="34822" name="Header Placeholder 8"/>
          <p:cNvSpPr>
            <a:spLocks noGrp="1"/>
          </p:cNvSpPr>
          <p:nvPr>
            <p:ph type="hdr" sz="quarter"/>
          </p:nvPr>
        </p:nvSpPr>
        <p:spPr>
          <a:noFill/>
        </p:spPr>
        <p:txBody>
          <a:bodyPr/>
          <a:lstStyle/>
          <a:p>
            <a:r>
              <a:rPr lang="en-US" smtClean="0">
                <a:latin typeface="Arial" pitchFamily="34" charset="0"/>
                <a:sym typeface="Arial" pitchFamily="34" charset="0"/>
              </a:rPr>
              <a:t>Operating Systems: Basic Concepts</a:t>
            </a:r>
          </a:p>
        </p:txBody>
      </p:sp>
      <p:sp>
        <p:nvSpPr>
          <p:cNvPr id="34823" name="Footer Placeholder 6"/>
          <p:cNvSpPr>
            <a:spLocks noGrp="1"/>
          </p:cNvSpPr>
          <p:nvPr>
            <p:ph type="ftr" sz="quarter" idx="4"/>
          </p:nvPr>
        </p:nvSpPr>
        <p:spPr>
          <a:noFill/>
        </p:spPr>
        <p:txBody>
          <a:bodyPr/>
          <a:lstStyle/>
          <a:p>
            <a:r>
              <a:rPr lang="en-US" smtClean="0">
                <a:latin typeface="Arial" pitchFamily="34" charset="0"/>
                <a:sym typeface="Arial" pitchFamily="34" charset="0"/>
              </a:rPr>
              <a:t>CS 166</a:t>
            </a:r>
          </a:p>
        </p:txBody>
      </p:sp>
    </p:spTree>
    <p:extLst>
      <p:ext uri="{BB962C8B-B14F-4D97-AF65-F5344CB8AC3E}">
        <p14:creationId xmlns:p14="http://schemas.microsoft.com/office/powerpoint/2010/main" val="1145897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Slide Number Placeholder 5"/>
          <p:cNvSpPr>
            <a:spLocks noGrp="1"/>
          </p:cNvSpPr>
          <p:nvPr>
            <p:ph type="sldNum" sz="quarter" idx="10"/>
          </p:nvPr>
        </p:nvSpPr>
        <p:spPr/>
        <p:txBody>
          <a:bodyPr/>
          <a:lstStyle>
            <a:lvl1pPr>
              <a:defRPr/>
            </a:lvl1pPr>
          </a:lstStyle>
          <a:p>
            <a:pPr>
              <a:defRPr/>
            </a:pPr>
            <a:fld id="{E504F677-F983-4E26-828E-C38EDC3C809F}" type="slidenum">
              <a:rPr lang="en-US"/>
              <a:pPr>
                <a:defRPr/>
              </a:pPr>
              <a:t>‹#›</a:t>
            </a:fld>
            <a:endParaRPr lang="en-US"/>
          </a:p>
        </p:txBody>
      </p:sp>
    </p:spTree>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pPr>
              <a:defRPr/>
            </a:pPr>
            <a:fld id="{577CFD17-3C81-4099-A595-454844BC2764}" type="slidenum">
              <a:rPr lang="en-US"/>
              <a:pPr>
                <a:defRPr/>
              </a:pPr>
              <a:t>‹#›</a:t>
            </a:fld>
            <a:endParaRPr lang="en-US"/>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Slide Number Placeholder 5"/>
          <p:cNvSpPr>
            <a:spLocks noGrp="1"/>
          </p:cNvSpPr>
          <p:nvPr>
            <p:ph type="sldNum" sz="quarter" idx="10"/>
          </p:nvPr>
        </p:nvSpPr>
        <p:spPr/>
        <p:txBody>
          <a:bodyPr/>
          <a:lstStyle>
            <a:lvl1pPr>
              <a:defRPr/>
            </a:lvl1pPr>
          </a:lstStyle>
          <a:p>
            <a:pPr>
              <a:defRPr/>
            </a:pPr>
            <a:fld id="{1F48C8D9-F510-4112-928C-C16CD9F74411}" type="slidenum">
              <a:rPr lang="en-US"/>
              <a:pPr>
                <a:defRPr/>
              </a:pPr>
              <a:t>‹#›</a:t>
            </a:fld>
            <a:endParaRPr lang="en-US"/>
          </a:p>
        </p:txBody>
      </p:sp>
    </p:spTree>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pPr>
              <a:defRPr/>
            </a:pPr>
            <a:fld id="{2BDEA8A0-DFF0-4EC8-9630-F4035E457B1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5"/>
          <p:cNvSpPr>
            <a:spLocks noGrp="1"/>
          </p:cNvSpPr>
          <p:nvPr>
            <p:ph type="sldNum" sz="quarter" idx="10"/>
          </p:nvPr>
        </p:nvSpPr>
        <p:spPr/>
        <p:txBody>
          <a:bodyPr/>
          <a:lstStyle>
            <a:lvl1pPr>
              <a:defRPr/>
            </a:lvl1pPr>
          </a:lstStyle>
          <a:p>
            <a:pPr>
              <a:defRPr/>
            </a:pPr>
            <a:fld id="{993643FF-F44F-4D81-807C-85B47B2D7F39}"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5"/>
          <p:cNvSpPr>
            <a:spLocks noGrp="1"/>
          </p:cNvSpPr>
          <p:nvPr>
            <p:ph type="sldNum" sz="quarter" idx="10"/>
          </p:nvPr>
        </p:nvSpPr>
        <p:spPr/>
        <p:txBody>
          <a:bodyPr/>
          <a:lstStyle>
            <a:lvl1pPr>
              <a:defRPr/>
            </a:lvl1pPr>
          </a:lstStyle>
          <a:p>
            <a:pPr>
              <a:defRPr/>
            </a:pPr>
            <a:fld id="{95BEF56C-AF86-4BAB-AAC0-1AA87808C526}" type="slidenum">
              <a:rPr lang="en-US"/>
              <a:pPr>
                <a:defRPr/>
              </a:pPr>
              <a:t>‹#›</a:t>
            </a:fld>
            <a:endParaRPr lang="en-US"/>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5"/>
          <p:cNvSpPr>
            <a:spLocks noGrp="1"/>
          </p:cNvSpPr>
          <p:nvPr>
            <p:ph type="sldNum" sz="quarter" idx="10"/>
          </p:nvPr>
        </p:nvSpPr>
        <p:spPr/>
        <p:txBody>
          <a:bodyPr/>
          <a:lstStyle>
            <a:lvl1pPr>
              <a:defRPr/>
            </a:lvl1pPr>
          </a:lstStyle>
          <a:p>
            <a:pPr>
              <a:defRPr/>
            </a:pPr>
            <a:fld id="{D42789A6-B051-4229-9384-01EA4656BA4B}" type="slidenum">
              <a:rPr lang="en-US"/>
              <a:pPr>
                <a:defRPr/>
              </a:pPr>
              <a:t>‹#›</a:t>
            </a:fld>
            <a:endParaRPr lang="en-US"/>
          </a:p>
        </p:txBody>
      </p:sp>
    </p:spTree>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10"/>
          </p:nvPr>
        </p:nvSpPr>
        <p:spPr/>
        <p:txBody>
          <a:bodyPr/>
          <a:lstStyle>
            <a:lvl1pPr>
              <a:defRPr/>
            </a:lvl1pPr>
          </a:lstStyle>
          <a:p>
            <a:pPr>
              <a:defRPr/>
            </a:pPr>
            <a:fld id="{AE3A6E46-6942-4D65-AB37-701EDE0ACE79}" type="slidenum">
              <a:rPr lang="en-US"/>
              <a:pPr>
                <a:defRPr/>
              </a:pPr>
              <a:t>‹#›</a:t>
            </a:fld>
            <a:endParaRPr lang="en-US"/>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pPr>
              <a:defRPr/>
            </a:pPr>
            <a:fld id="{C8AA2BA1-AAF9-4C6A-838B-64AEDA3D2577}" type="slidenum">
              <a:rPr lang="en-US"/>
              <a:pPr>
                <a:defRPr/>
              </a:pPr>
              <a:t>‹#›</a:t>
            </a:fld>
            <a:endParaRPr lang="en-US"/>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pPr>
              <a:defRPr/>
            </a:pPr>
            <a:fld id="{3CFEFC79-B983-4028-9153-7366798D8250}" type="slidenum">
              <a:rPr lang="en-US"/>
              <a:pPr>
                <a:defRPr/>
              </a:pPr>
              <a:t>‹#›</a:t>
            </a:fld>
            <a:endParaRPr lang="en-US"/>
          </a:p>
        </p:txBody>
      </p:sp>
    </p:spTree>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pPr>
              <a:defRPr/>
            </a:pPr>
            <a:fld id="{FA39082C-1ABA-4872-B621-25FDBFA75B8F}" type="slidenum">
              <a:rPr lang="en-US"/>
              <a:pPr>
                <a:defRPr/>
              </a:pPr>
              <a:t>‹#›</a:t>
            </a:fld>
            <a:endParaRPr lang="en-US"/>
          </a:p>
        </p:txBody>
      </p:sp>
    </p:spTree>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charset="0"/>
                <a:sym typeface="Arial" charset="0"/>
              </a:defRPr>
            </a:lvl1pPr>
          </a:lstStyle>
          <a:p>
            <a:pPr>
              <a:defRPr/>
            </a:pPr>
            <a:fld id="{38BDE7D5-B752-4F17-8762-346D0757601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hf hd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5.pd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6.pd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d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3.xml"/><Relationship Id="rId4" Type="http://schemas.openxmlformats.org/officeDocument/2006/relationships/image" Target="../media/image10.tiff"/></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d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Rectangle 1"/>
          <p:cNvSpPr>
            <a:spLocks noGrp="1" noChangeArrowheads="1"/>
          </p:cNvSpPr>
          <p:nvPr>
            <p:ph type="title"/>
          </p:nvPr>
        </p:nvSpPr>
        <p:spPr>
          <a:xfrm>
            <a:off x="685800" y="2039938"/>
            <a:ext cx="7772400" cy="1465262"/>
          </a:xfrm>
        </p:spPr>
        <p:txBody>
          <a:bodyPr lIns="38100" tIns="38100" rIns="1099" bIns="38100" rtlCol="0" anchor="b">
            <a:normAutofit/>
          </a:bodyPr>
          <a:lstStyle/>
          <a:p>
            <a:pPr algn="r" eaLnBrk="1" fontAlgn="auto" hangingPunct="1">
              <a:lnSpc>
                <a:spcPct val="93000"/>
              </a:lnSpc>
              <a:spcAft>
                <a:spcPts val="0"/>
              </a:spcAft>
              <a:tabLst>
                <a:tab pos="50800" algn="l"/>
                <a:tab pos="508000" algn="l"/>
                <a:tab pos="965200" algn="l"/>
                <a:tab pos="1422400" algn="l"/>
                <a:tab pos="1879600" algn="l"/>
                <a:tab pos="2336800" algn="l"/>
                <a:tab pos="2794000" algn="l"/>
                <a:tab pos="3251200" algn="l"/>
                <a:tab pos="3708400" algn="l"/>
                <a:tab pos="4165600" algn="l"/>
                <a:tab pos="4622800" algn="l"/>
                <a:tab pos="5080000" algn="l"/>
                <a:tab pos="5537200" algn="l"/>
                <a:tab pos="5994400" algn="l"/>
                <a:tab pos="6451600" algn="l"/>
                <a:tab pos="6908800" algn="l"/>
                <a:tab pos="7366000" algn="l"/>
                <a:tab pos="7823200" algn="l"/>
                <a:tab pos="8280400" algn="l"/>
                <a:tab pos="8737600" algn="l"/>
                <a:tab pos="9194800" algn="l"/>
                <a:tab pos="10071100" algn="l"/>
              </a:tabLst>
              <a:defRPr/>
            </a:pPr>
            <a:r>
              <a:rPr lang="en-US" dirty="0" smtClean="0">
                <a:solidFill>
                  <a:schemeClr val="accent6"/>
                </a:solidFill>
              </a:rPr>
              <a:t>Operating Systems Concepts</a:t>
            </a:r>
          </a:p>
        </p:txBody>
      </p:sp>
      <p:sp>
        <p:nvSpPr>
          <p:cNvPr id="3074" name="Slide Number Placeholder 3"/>
          <p:cNvSpPr>
            <a:spLocks noGrp="1"/>
          </p:cNvSpPr>
          <p:nvPr>
            <p:ph type="sldNum" sz="quarter" idx="10"/>
          </p:nvPr>
        </p:nvSpPr>
        <p:spPr/>
        <p:txBody>
          <a:bodyPr/>
          <a:lstStyle/>
          <a:p>
            <a:pPr>
              <a:defRPr/>
            </a:pPr>
            <a:fld id="{E0D8912C-2304-42C0-BDEE-437839B1727E}" type="slidenum">
              <a:rPr lang="en-US"/>
              <a:pPr>
                <a:defRPr/>
              </a:pPr>
              <a:t>1</a:t>
            </a:fld>
            <a:endParaRPr lang="en-US"/>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Systems</a:t>
            </a:r>
            <a:endParaRPr lang="en-US" dirty="0"/>
          </a:p>
        </p:txBody>
      </p:sp>
      <p:sp>
        <p:nvSpPr>
          <p:cNvPr id="3" name="Content Placeholder 2"/>
          <p:cNvSpPr>
            <a:spLocks noGrp="1"/>
          </p:cNvSpPr>
          <p:nvPr>
            <p:ph idx="1"/>
          </p:nvPr>
        </p:nvSpPr>
        <p:spPr/>
        <p:txBody>
          <a:bodyPr/>
          <a:lstStyle/>
          <a:p>
            <a:r>
              <a:rPr lang="en-US" sz="2800" dirty="0" smtClean="0"/>
              <a:t>A </a:t>
            </a:r>
            <a:r>
              <a:rPr lang="en-US" sz="2800" b="1" dirty="0" err="1" smtClean="0"/>
              <a:t>filesystem</a:t>
            </a:r>
            <a:r>
              <a:rPr lang="en-US" sz="2800" dirty="0" smtClean="0"/>
              <a:t> is an abstraction of how the external, nonvolatile memory of the computer is organized. </a:t>
            </a:r>
          </a:p>
          <a:p>
            <a:r>
              <a:rPr lang="en-US" sz="2800" dirty="0" smtClean="0"/>
              <a:t>Operating systems typically organize files hierarchically into </a:t>
            </a:r>
            <a:r>
              <a:rPr lang="en-US" sz="2800" b="1" dirty="0" smtClean="0"/>
              <a:t>folders, </a:t>
            </a:r>
            <a:r>
              <a:rPr lang="en-US" sz="2800" dirty="0" smtClean="0"/>
              <a:t>also called </a:t>
            </a:r>
            <a:r>
              <a:rPr lang="en-US" sz="2800" b="1" dirty="0" smtClean="0"/>
              <a:t>directories.</a:t>
            </a:r>
          </a:p>
          <a:p>
            <a:r>
              <a:rPr lang="en-US" sz="2800" dirty="0" smtClean="0"/>
              <a:t>Each folder may contain files and/or subfolders. </a:t>
            </a:r>
          </a:p>
          <a:p>
            <a:r>
              <a:rPr lang="en-US" sz="2800" dirty="0" smtClean="0"/>
              <a:t>Thus, a volume, or drive, consists of a collection of nested folders that form a </a:t>
            </a:r>
            <a:r>
              <a:rPr lang="en-US" sz="2800" b="1" dirty="0" smtClean="0"/>
              <a:t>tree</a:t>
            </a:r>
            <a:r>
              <a:rPr lang="en-US" sz="2800" dirty="0" smtClean="0"/>
              <a:t>. </a:t>
            </a:r>
          </a:p>
          <a:p>
            <a:r>
              <a:rPr lang="en-US" sz="2800" dirty="0" smtClean="0"/>
              <a:t>The topmost folder is the </a:t>
            </a:r>
            <a:r>
              <a:rPr lang="en-US" sz="2800" b="1" dirty="0" smtClean="0"/>
              <a:t>root </a:t>
            </a:r>
            <a:r>
              <a:rPr lang="en-US" sz="2800" dirty="0" smtClean="0"/>
              <a:t>of this tree and is also called the root folder.</a:t>
            </a:r>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System Example</a:t>
            </a:r>
            <a:endParaRPr lang="en-US" dirty="0"/>
          </a:p>
        </p:txBody>
      </p:sp>
      <p:pic>
        <p:nvPicPr>
          <p:cNvPr id="5" name="Content Placeholder 4" descr="filesystem.png"/>
          <p:cNvPicPr>
            <a:picLocks noGrp="1" noChangeAspect="1"/>
          </p:cNvPicPr>
          <p:nvPr>
            <p:ph idx="1"/>
          </p:nvPr>
        </p:nvPicPr>
        <p:blipFill>
          <a:blip r:embed="rId2"/>
          <a:srcRect l="-31342" r="-31342"/>
          <a:stretch>
            <a:fillRect/>
          </a:stretch>
        </p:blipFill>
        <p:spPr>
          <a:xfrm>
            <a:off x="0" y="1600200"/>
            <a:ext cx="9144000" cy="4876800"/>
          </a:xfrm>
        </p:spPr>
      </p:pic>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File Permissions</a:t>
            </a:r>
            <a:endParaRPr lang="en-US" dirty="0"/>
          </a:p>
        </p:txBody>
      </p:sp>
      <p:sp>
        <p:nvSpPr>
          <p:cNvPr id="3" name="Content Placeholder 2"/>
          <p:cNvSpPr>
            <a:spLocks noGrp="1"/>
          </p:cNvSpPr>
          <p:nvPr>
            <p:ph sz="half" idx="1"/>
          </p:nvPr>
        </p:nvSpPr>
        <p:spPr>
          <a:xfrm>
            <a:off x="457200" y="1295400"/>
            <a:ext cx="8458200" cy="5105400"/>
          </a:xfrm>
        </p:spPr>
        <p:txBody>
          <a:bodyPr/>
          <a:lstStyle/>
          <a:p>
            <a:r>
              <a:rPr lang="en-US" sz="2400" dirty="0" smtClean="0"/>
              <a:t>File permissions are checked by the operating system to determine if a file is readable, writable, or executable by a user or group of users.</a:t>
            </a:r>
          </a:p>
          <a:p>
            <a:r>
              <a:rPr lang="en-US" sz="2400" dirty="0" smtClean="0"/>
              <a:t>In Unix-like </a:t>
            </a:r>
            <a:r>
              <a:rPr lang="en-US" sz="2400" dirty="0" err="1" smtClean="0"/>
              <a:t>OS’s</a:t>
            </a:r>
            <a:r>
              <a:rPr lang="en-US" sz="2400" dirty="0" smtClean="0"/>
              <a:t>, a </a:t>
            </a:r>
            <a:r>
              <a:rPr lang="en-US" sz="2400" b="1" dirty="0" smtClean="0"/>
              <a:t>file permission matrix</a:t>
            </a:r>
            <a:r>
              <a:rPr lang="en-US" sz="2400" dirty="0" smtClean="0"/>
              <a:t> shows who is allowed to do what to the file.</a:t>
            </a:r>
          </a:p>
          <a:p>
            <a:pPr lvl="1"/>
            <a:r>
              <a:rPr lang="en-US" sz="2400" dirty="0" smtClean="0"/>
              <a:t>Files have </a:t>
            </a:r>
            <a:r>
              <a:rPr lang="en-US" sz="2400" b="1" dirty="0" smtClean="0"/>
              <a:t>owner permissions</a:t>
            </a:r>
            <a:r>
              <a:rPr lang="en-US" sz="2400" dirty="0" smtClean="0"/>
              <a:t>, which show what the </a:t>
            </a:r>
            <a:r>
              <a:rPr lang="en-US" dirty="0" smtClean="0"/>
              <a:t>owner can do</a:t>
            </a:r>
            <a:r>
              <a:rPr lang="en-US" sz="2400" dirty="0" smtClean="0"/>
              <a:t>, and </a:t>
            </a:r>
            <a:r>
              <a:rPr lang="en-US" sz="2400" b="1" dirty="0" smtClean="0"/>
              <a:t>group permissions</a:t>
            </a:r>
            <a:r>
              <a:rPr lang="en-US" sz="2400" dirty="0" smtClean="0"/>
              <a:t>, which </a:t>
            </a:r>
            <a:r>
              <a:rPr lang="en-US" dirty="0" smtClean="0"/>
              <a:t>show what </a:t>
            </a:r>
            <a:r>
              <a:rPr lang="en-US" sz="2400" dirty="0" smtClean="0"/>
              <a:t>some group id can do, and </a:t>
            </a:r>
            <a:r>
              <a:rPr lang="en-US" sz="2400" b="1" dirty="0" smtClean="0"/>
              <a:t>world permissions</a:t>
            </a:r>
            <a:r>
              <a:rPr lang="en-US" sz="2400" dirty="0" smtClean="0"/>
              <a:t>, </a:t>
            </a:r>
            <a:r>
              <a:rPr lang="en-US" dirty="0" smtClean="0"/>
              <a:t>which give default access rights.</a:t>
            </a:r>
            <a:endParaRPr lang="en-US" sz="2400"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12</a:t>
            </a:fld>
            <a:endParaRPr lang="en-US"/>
          </a:p>
        </p:txBody>
      </p:sp>
      <p:pic>
        <p:nvPicPr>
          <p:cNvPr id="7" name="Content Placeholder 6" descr="permission-matrix.pdf"/>
          <p:cNvPicPr>
            <a:picLocks noGrp="1" noChangeAspect="1"/>
          </p:cNvPicPr>
          <p:nvPr>
            <p:ph sz="half" idx="2"/>
          </p:nvPr>
        </p:nvPicPr>
        <mc:AlternateContent xmlns:mc="http://schemas.openxmlformats.org/markup-compatibility/2006">
          <mc:Choice xmlns="" xmlns:mv="urn:schemas-microsoft-com:mac:vml" xmlns:ma="http://schemas.microsoft.com/office/mac/drawingml/2008/main" Requires="ma">
            <p:blipFill>
              <a:blip r:embed="rId2"/>
              <a:srcRect t="35236" b="35064"/>
              <a:stretch>
                <a:fillRect/>
              </a:stretch>
            </p:blipFill>
          </mc:Choice>
          <mc:Fallback>
            <p:blipFill>
              <a:blip r:embed="rId3"/>
              <a:srcRect t="35236" b="35064"/>
              <a:stretch>
                <a:fillRect/>
              </a:stretch>
            </p:blipFill>
          </mc:Fallback>
        </mc:AlternateContent>
        <p:spPr>
          <a:xfrm>
            <a:off x="762000" y="4876800"/>
            <a:ext cx="7984067" cy="1981200"/>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Memory Management</a:t>
            </a:r>
            <a:endParaRPr lang="en-US" dirty="0"/>
          </a:p>
        </p:txBody>
      </p:sp>
      <p:sp>
        <p:nvSpPr>
          <p:cNvPr id="3" name="Content Placeholder 2"/>
          <p:cNvSpPr>
            <a:spLocks noGrp="1"/>
          </p:cNvSpPr>
          <p:nvPr>
            <p:ph idx="1"/>
          </p:nvPr>
        </p:nvSpPr>
        <p:spPr/>
        <p:txBody>
          <a:bodyPr/>
          <a:lstStyle/>
          <a:p>
            <a:r>
              <a:rPr lang="en-US" sz="2800" dirty="0" smtClean="0"/>
              <a:t>The RAM memory of a computer is its </a:t>
            </a:r>
            <a:r>
              <a:rPr lang="en-US" sz="2800" b="1" dirty="0" smtClean="0"/>
              <a:t>address space.</a:t>
            </a:r>
            <a:endParaRPr lang="en-US" sz="2800" dirty="0" smtClean="0"/>
          </a:p>
          <a:p>
            <a:r>
              <a:rPr lang="en-US" sz="2800" dirty="0" smtClean="0"/>
              <a:t>It contains both the code for the running program, its input data, and its working memory. </a:t>
            </a:r>
          </a:p>
          <a:p>
            <a:r>
              <a:rPr lang="en-US" sz="2800" dirty="0" smtClean="0"/>
              <a:t>For any running process, it is organized into different segments, which keep the different parts of the address space separate.</a:t>
            </a:r>
          </a:p>
          <a:p>
            <a:r>
              <a:rPr lang="en-US" sz="2800" dirty="0" smtClean="0"/>
              <a:t>As we will discuss, security concerns require that we never mix up these different segments.</a:t>
            </a:r>
            <a:endParaRPr lang="en-US" sz="28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Memory Organization</a:t>
            </a:r>
            <a:endParaRPr lang="en-US" dirty="0"/>
          </a:p>
        </p:txBody>
      </p:sp>
      <p:sp>
        <p:nvSpPr>
          <p:cNvPr id="3" name="Content Placeholder 2"/>
          <p:cNvSpPr>
            <a:spLocks noGrp="1"/>
          </p:cNvSpPr>
          <p:nvPr>
            <p:ph idx="1"/>
          </p:nvPr>
        </p:nvSpPr>
        <p:spPr>
          <a:xfrm>
            <a:off x="228600" y="1295400"/>
            <a:ext cx="8763000" cy="5257800"/>
          </a:xfrm>
        </p:spPr>
        <p:txBody>
          <a:bodyPr/>
          <a:lstStyle/>
          <a:p>
            <a:r>
              <a:rPr lang="en-US" sz="2400" b="1" dirty="0" smtClean="0"/>
              <a:t>Text. </a:t>
            </a:r>
            <a:r>
              <a:rPr lang="en-US" sz="2400" dirty="0" smtClean="0"/>
              <a:t>This segment contains the actual (binary) machine code of the program.</a:t>
            </a:r>
          </a:p>
          <a:p>
            <a:r>
              <a:rPr lang="en-US" sz="2400" b="1" dirty="0" smtClean="0"/>
              <a:t>Data. </a:t>
            </a:r>
            <a:r>
              <a:rPr lang="en-US" sz="2400" dirty="0" smtClean="0"/>
              <a:t>This segment contains static program variables that have been initialized in the program code.</a:t>
            </a:r>
          </a:p>
          <a:p>
            <a:r>
              <a:rPr lang="en-US" sz="2400" b="1" dirty="0" smtClean="0"/>
              <a:t>BSS. </a:t>
            </a:r>
            <a:r>
              <a:rPr lang="en-US" sz="2400" dirty="0" smtClean="0"/>
              <a:t>This segment, which is named for an antiquated acronym for block started by symbol, contains static variables that are uninitialized.</a:t>
            </a:r>
          </a:p>
          <a:p>
            <a:r>
              <a:rPr lang="en-US" sz="2400" b="1" dirty="0" smtClean="0"/>
              <a:t>Heap. </a:t>
            </a:r>
            <a:r>
              <a:rPr lang="en-US" sz="2400" dirty="0" smtClean="0"/>
              <a:t>This segment, which is also known as the dynamic segment, stores data generated during the execution of a process.</a:t>
            </a:r>
          </a:p>
          <a:p>
            <a:r>
              <a:rPr lang="en-US" sz="2400" b="1" dirty="0" smtClean="0"/>
              <a:t>Stack. </a:t>
            </a:r>
            <a:r>
              <a:rPr lang="en-US" sz="2400" dirty="0" smtClean="0"/>
              <a:t>This segment houses a stack data structure that grows downwards and is used for keeping track of the call structure of subroutines (e.g., methods in Java and functions in C) and their arguments.</a:t>
            </a:r>
            <a:endParaRPr lang="en-US" sz="24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14</a:t>
            </a:fld>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Memory Layout</a:t>
            </a:r>
            <a:endParaRPr lang="en-US"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15</a:t>
            </a:fld>
            <a:endParaRPr lang="en-US" dirty="0"/>
          </a:p>
        </p:txBody>
      </p:sp>
      <p:pic>
        <p:nvPicPr>
          <p:cNvPr id="6" name="Content Placeholder 5" descr="memory-model.pdf"/>
          <p:cNvPicPr>
            <a:picLocks noGrp="1" noChangeAspect="1"/>
          </p:cNvPicPr>
          <p:nvPr>
            <p:ph idx="1"/>
          </p:nvPr>
        </p:nvPicPr>
        <mc:AlternateContent xmlns:mc="http://schemas.openxmlformats.org/markup-compatibility/2006">
          <mc:Choice xmlns="" xmlns:mv="urn:schemas-microsoft-com:mac:vml" xmlns:ma="http://schemas.microsoft.com/office/mac/drawingml/2008/main" Requires="ma">
            <p:blipFill>
              <a:blip r:embed="rId2"/>
              <a:srcRect l="-67655" r="-67655"/>
              <a:stretch>
                <a:fillRect/>
              </a:stretch>
            </p:blipFill>
          </mc:Choice>
          <mc:Fallback>
            <p:blipFill>
              <a:blip r:embed="rId3"/>
              <a:srcRect l="-67655" r="-67655"/>
              <a:stretch>
                <a:fillRect/>
              </a:stretch>
            </p:blipFill>
          </mc:Fallback>
        </mc:AlternateConten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Virtual Memory</a:t>
            </a:r>
            <a:endParaRPr lang="en-US" dirty="0"/>
          </a:p>
        </p:txBody>
      </p:sp>
      <p:sp>
        <p:nvSpPr>
          <p:cNvPr id="3" name="Content Placeholder 2"/>
          <p:cNvSpPr>
            <a:spLocks noGrp="1"/>
          </p:cNvSpPr>
          <p:nvPr>
            <p:ph sz="half" idx="1"/>
          </p:nvPr>
        </p:nvSpPr>
        <p:spPr>
          <a:xfrm>
            <a:off x="457200" y="1295400"/>
            <a:ext cx="4648200" cy="4830763"/>
          </a:xfrm>
        </p:spPr>
        <p:txBody>
          <a:bodyPr/>
          <a:lstStyle/>
          <a:p>
            <a:r>
              <a:rPr lang="en-US" sz="2000" dirty="0" smtClean="0"/>
              <a:t>There is generally not enough computer memory for the address spaces of all running processes.</a:t>
            </a:r>
          </a:p>
          <a:p>
            <a:r>
              <a:rPr lang="en-US" sz="2000" dirty="0" smtClean="0"/>
              <a:t>Nevertheless, the OS gives each running process the illusion that it has access to its complete (contiguous) address space.</a:t>
            </a:r>
          </a:p>
          <a:p>
            <a:r>
              <a:rPr lang="en-US" sz="2000" dirty="0" smtClean="0"/>
              <a:t>In reality, this view is </a:t>
            </a:r>
            <a:r>
              <a:rPr lang="en-US" sz="2000" b="1" dirty="0" smtClean="0"/>
              <a:t>virtual</a:t>
            </a:r>
            <a:r>
              <a:rPr lang="en-US" sz="2000" dirty="0" smtClean="0"/>
              <a:t>, in that the OS supports this view, but it is not really how the memory is organized.</a:t>
            </a:r>
          </a:p>
          <a:p>
            <a:r>
              <a:rPr lang="en-US" sz="2000" dirty="0" smtClean="0"/>
              <a:t>Instead, memory is divided into </a:t>
            </a:r>
            <a:r>
              <a:rPr lang="en-US" sz="2000" b="1" dirty="0" smtClean="0"/>
              <a:t>pages</a:t>
            </a:r>
            <a:r>
              <a:rPr lang="en-US" sz="2000" dirty="0" smtClean="0"/>
              <a:t>, and the OS keeps track of which ones are in memory and which ones are stored out to disk.</a:t>
            </a:r>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16</a:t>
            </a:fld>
            <a:endParaRPr lang="en-US"/>
          </a:p>
        </p:txBody>
      </p:sp>
      <p:sp>
        <p:nvSpPr>
          <p:cNvPr id="6" name="TextBox 5"/>
          <p:cNvSpPr txBox="1"/>
          <p:nvPr/>
        </p:nvSpPr>
        <p:spPr>
          <a:xfrm>
            <a:off x="4503992" y="6510624"/>
            <a:ext cx="532863" cy="271176"/>
          </a:xfrm>
          <a:prstGeom prst="rect">
            <a:avLst/>
          </a:prstGeom>
          <a:noFill/>
        </p:spPr>
        <p:txBody>
          <a:bodyPr wrap="none" rtlCol="0">
            <a:spAutoFit/>
          </a:bodyPr>
          <a:lstStyle/>
          <a:p>
            <a:r>
              <a:rPr lang="en-US" dirty="0" smtClean="0">
                <a:latin typeface="Arial" pitchFamily="34" charset="0"/>
                <a:cs typeface="Arial" pitchFamily="34" charset="0"/>
              </a:rPr>
              <a:t>ATM</a:t>
            </a:r>
            <a:endParaRPr lang="en-US" dirty="0">
              <a:latin typeface="Arial" pitchFamily="34" charset="0"/>
              <a:cs typeface="Arial" pitchFamily="34" charset="0"/>
            </a:endParaRPr>
          </a:p>
        </p:txBody>
      </p:sp>
      <p:pic>
        <p:nvPicPr>
          <p:cNvPr id="7" name="Picture 6" descr="virtual-memory.pdf"/>
          <p:cNvPicPr>
            <a:picLocks noChangeAspect="1"/>
          </p:cNvPicPr>
          <p:nvPr/>
        </p:nvPicPr>
        <mc:AlternateContent xmlns:mc="http://schemas.openxmlformats.org/markup-compatibility/2006">
          <mc:Choice xmlns="" xmlns:mv="urn:schemas-microsoft-com:mac:vml" xmlns:ma="http://schemas.microsoft.com/office/mac/drawingml/2008/main" Requires="ma">
            <p:blipFill>
              <a:blip r:embed="rId2"/>
              <a:stretch>
                <a:fillRect/>
              </a:stretch>
            </p:blipFill>
          </mc:Choice>
          <mc:Fallback>
            <p:blipFill>
              <a:blip r:embed="rId3"/>
              <a:stretch>
                <a:fillRect/>
              </a:stretch>
            </p:blipFill>
          </mc:Fallback>
        </mc:AlternateContent>
        <p:spPr>
          <a:xfrm>
            <a:off x="4963391" y="1295400"/>
            <a:ext cx="4180609" cy="54102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Page Faults</a:t>
            </a:r>
            <a:endParaRPr lang="en-US"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17</a:t>
            </a:fld>
            <a:endParaRPr lang="en-US"/>
          </a:p>
        </p:txBody>
      </p:sp>
      <p:grpSp>
        <p:nvGrpSpPr>
          <p:cNvPr id="42" name="Group 41"/>
          <p:cNvGrpSpPr/>
          <p:nvPr/>
        </p:nvGrpSpPr>
        <p:grpSpPr>
          <a:xfrm>
            <a:off x="533400" y="1225052"/>
            <a:ext cx="8153400" cy="5251948"/>
            <a:chOff x="228600" y="228600"/>
            <a:chExt cx="8915400" cy="5848066"/>
          </a:xfrm>
        </p:grpSpPr>
        <p:pic>
          <p:nvPicPr>
            <p:cNvPr id="13" name="Picture 12" descr="03-07c.tif"/>
            <p:cNvPicPr>
              <a:picLocks noChangeAspect="1"/>
            </p:cNvPicPr>
            <p:nvPr/>
          </p:nvPicPr>
          <p:blipFill>
            <a:blip r:embed="rId2"/>
            <a:stretch>
              <a:fillRect/>
            </a:stretch>
          </p:blipFill>
          <p:spPr>
            <a:xfrm>
              <a:off x="6781800" y="3505200"/>
              <a:ext cx="1661160" cy="1395984"/>
            </a:xfrm>
            <a:prstGeom prst="rect">
              <a:avLst/>
            </a:prstGeom>
          </p:spPr>
        </p:pic>
        <p:pic>
          <p:nvPicPr>
            <p:cNvPr id="14" name="Picture 13" descr="03-07b.tif"/>
            <p:cNvPicPr>
              <a:picLocks noChangeAspect="1"/>
            </p:cNvPicPr>
            <p:nvPr/>
          </p:nvPicPr>
          <p:blipFill>
            <a:blip r:embed="rId3"/>
            <a:stretch>
              <a:fillRect/>
            </a:stretch>
          </p:blipFill>
          <p:spPr>
            <a:xfrm>
              <a:off x="4358640" y="1143000"/>
              <a:ext cx="1584960" cy="1383792"/>
            </a:xfrm>
            <a:prstGeom prst="rect">
              <a:avLst/>
            </a:prstGeom>
          </p:spPr>
        </p:pic>
        <p:sp>
          <p:nvSpPr>
            <p:cNvPr id="15" name="Rectangle 14"/>
            <p:cNvSpPr/>
            <p:nvPr/>
          </p:nvSpPr>
          <p:spPr>
            <a:xfrm>
              <a:off x="2057400" y="38862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2743200" y="38862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429000" y="38862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800600" y="38862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4114800" y="38862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457201" y="2209800"/>
              <a:ext cx="1018227" cy="308440"/>
            </a:xfrm>
            <a:prstGeom prst="rect">
              <a:avLst/>
            </a:prstGeom>
            <a:noFill/>
          </p:spPr>
          <p:txBody>
            <a:bodyPr wrap="square" rtlCol="0">
              <a:spAutoFit/>
            </a:bodyPr>
            <a:lstStyle/>
            <a:p>
              <a:r>
                <a:rPr lang="en-US" dirty="0" smtClean="0">
                  <a:latin typeface="Arial" pitchFamily="34" charset="0"/>
                  <a:cs typeface="Arial" pitchFamily="34" charset="0"/>
                </a:rPr>
                <a:t>Process</a:t>
              </a:r>
              <a:endParaRPr lang="en-US" dirty="0">
                <a:latin typeface="Arial" pitchFamily="34" charset="0"/>
                <a:cs typeface="Arial" pitchFamily="34" charset="0"/>
              </a:endParaRPr>
            </a:p>
          </p:txBody>
        </p:sp>
        <p:sp>
          <p:nvSpPr>
            <p:cNvPr id="21" name="TextBox 20"/>
            <p:cNvSpPr txBox="1"/>
            <p:nvPr/>
          </p:nvSpPr>
          <p:spPr>
            <a:xfrm>
              <a:off x="228600" y="228600"/>
              <a:ext cx="5361276" cy="514066"/>
            </a:xfrm>
            <a:prstGeom prst="rect">
              <a:avLst/>
            </a:prstGeom>
            <a:noFill/>
          </p:spPr>
          <p:txBody>
            <a:bodyPr wrap="square" rtlCol="0">
              <a:spAutoFit/>
            </a:bodyPr>
            <a:lstStyle/>
            <a:p>
              <a:r>
                <a:rPr lang="en-US" dirty="0" smtClean="0">
                  <a:latin typeface="Arial" pitchFamily="34" charset="0"/>
                  <a:cs typeface="Arial" pitchFamily="34" charset="0"/>
                </a:rPr>
                <a:t>1. Process requests virtual address not in memory,</a:t>
              </a:r>
            </a:p>
            <a:p>
              <a:r>
                <a:rPr lang="en-US" dirty="0" smtClean="0">
                  <a:latin typeface="Arial" pitchFamily="34" charset="0"/>
                  <a:cs typeface="Arial" pitchFamily="34" charset="0"/>
                </a:rPr>
                <a:t>   causing a page fault.</a:t>
              </a:r>
              <a:endParaRPr lang="en-US" dirty="0">
                <a:latin typeface="Arial" pitchFamily="34" charset="0"/>
                <a:cs typeface="Arial" pitchFamily="34" charset="0"/>
              </a:endParaRPr>
            </a:p>
          </p:txBody>
        </p:sp>
        <p:sp>
          <p:nvSpPr>
            <p:cNvPr id="22" name="TextBox 21"/>
            <p:cNvSpPr txBox="1"/>
            <p:nvPr/>
          </p:nvSpPr>
          <p:spPr>
            <a:xfrm>
              <a:off x="5693504" y="914400"/>
              <a:ext cx="3450496" cy="514066"/>
            </a:xfrm>
            <a:prstGeom prst="rect">
              <a:avLst/>
            </a:prstGeom>
            <a:noFill/>
          </p:spPr>
          <p:txBody>
            <a:bodyPr wrap="square" rtlCol="0">
              <a:spAutoFit/>
            </a:bodyPr>
            <a:lstStyle/>
            <a:p>
              <a:r>
                <a:rPr lang="en-US" dirty="0" smtClean="0">
                  <a:latin typeface="Arial" pitchFamily="34" charset="0"/>
                  <a:cs typeface="Arial" pitchFamily="34" charset="0"/>
                </a:rPr>
                <a:t>2. Paging supervisor pages out</a:t>
              </a:r>
            </a:p>
            <a:p>
              <a:r>
                <a:rPr lang="en-US" dirty="0" smtClean="0">
                  <a:latin typeface="Arial" pitchFamily="34" charset="0"/>
                  <a:cs typeface="Arial" pitchFamily="34" charset="0"/>
                </a:rPr>
                <a:t>   an old block of RAM memory.</a:t>
              </a:r>
              <a:endParaRPr lang="en-US" dirty="0">
                <a:latin typeface="Arial" pitchFamily="34" charset="0"/>
                <a:cs typeface="Arial" pitchFamily="34" charset="0"/>
              </a:endParaRPr>
            </a:p>
          </p:txBody>
        </p:sp>
        <p:sp>
          <p:nvSpPr>
            <p:cNvPr id="23" name="TextBox 22"/>
            <p:cNvSpPr txBox="1"/>
            <p:nvPr/>
          </p:nvSpPr>
          <p:spPr>
            <a:xfrm>
              <a:off x="1143000" y="5562600"/>
              <a:ext cx="4839786" cy="514066"/>
            </a:xfrm>
            <a:prstGeom prst="rect">
              <a:avLst/>
            </a:prstGeom>
            <a:noFill/>
          </p:spPr>
          <p:txBody>
            <a:bodyPr wrap="square" rtlCol="0">
              <a:spAutoFit/>
            </a:bodyPr>
            <a:lstStyle/>
            <a:p>
              <a:r>
                <a:rPr lang="en-US" dirty="0" smtClean="0">
                  <a:latin typeface="Arial" pitchFamily="34" charset="0"/>
                  <a:cs typeface="Arial" pitchFamily="34" charset="0"/>
                </a:rPr>
                <a:t>3. Paging supervisor locates requested block </a:t>
              </a:r>
            </a:p>
            <a:p>
              <a:r>
                <a:rPr lang="en-US" dirty="0" smtClean="0">
                  <a:latin typeface="Arial" pitchFamily="34" charset="0"/>
                  <a:cs typeface="Arial" pitchFamily="34" charset="0"/>
                </a:rPr>
                <a:t>   on the disk and brings it into RAM memory.</a:t>
              </a:r>
              <a:endParaRPr lang="en-US" dirty="0">
                <a:latin typeface="Arial" pitchFamily="34" charset="0"/>
                <a:cs typeface="Arial" pitchFamily="34" charset="0"/>
              </a:endParaRPr>
            </a:p>
          </p:txBody>
        </p:sp>
        <p:sp>
          <p:nvSpPr>
            <p:cNvPr id="24" name="TextBox 23"/>
            <p:cNvSpPr txBox="1"/>
            <p:nvPr/>
          </p:nvSpPr>
          <p:spPr>
            <a:xfrm>
              <a:off x="2362200" y="1371600"/>
              <a:ext cx="1847493" cy="308440"/>
            </a:xfrm>
            <a:prstGeom prst="rect">
              <a:avLst/>
            </a:prstGeom>
            <a:noFill/>
          </p:spPr>
          <p:txBody>
            <a:bodyPr wrap="square" rtlCol="0">
              <a:spAutoFit/>
            </a:bodyPr>
            <a:lstStyle/>
            <a:p>
              <a:r>
                <a:rPr lang="en-US" b="1" i="1" dirty="0" smtClean="0">
                  <a:latin typeface="Arial" pitchFamily="34" charset="0"/>
                  <a:cs typeface="Arial" pitchFamily="34" charset="0"/>
                </a:rPr>
                <a:t>“read 0110101”</a:t>
              </a:r>
              <a:endParaRPr lang="en-US" b="1" i="1" dirty="0">
                <a:latin typeface="Arial" pitchFamily="34" charset="0"/>
                <a:cs typeface="Arial" pitchFamily="34" charset="0"/>
              </a:endParaRPr>
            </a:p>
          </p:txBody>
        </p:sp>
        <p:cxnSp>
          <p:nvCxnSpPr>
            <p:cNvPr id="25" name="Straight Arrow Connector 24"/>
            <p:cNvCxnSpPr/>
            <p:nvPr/>
          </p:nvCxnSpPr>
          <p:spPr>
            <a:xfrm>
              <a:off x="2057400" y="1447800"/>
              <a:ext cx="406908" cy="119439"/>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2209800" y="1868269"/>
              <a:ext cx="1980029" cy="514066"/>
            </a:xfrm>
            <a:prstGeom prst="rect">
              <a:avLst/>
            </a:prstGeom>
            <a:noFill/>
          </p:spPr>
          <p:txBody>
            <a:bodyPr wrap="square" rtlCol="0">
              <a:spAutoFit/>
            </a:bodyPr>
            <a:lstStyle/>
            <a:p>
              <a:r>
                <a:rPr lang="en-US" b="1" i="1" dirty="0" smtClean="0">
                  <a:latin typeface="Arial" pitchFamily="34" charset="0"/>
                  <a:cs typeface="Arial" pitchFamily="34" charset="0"/>
                </a:rPr>
                <a:t>“Page fault,</a:t>
              </a:r>
            </a:p>
            <a:p>
              <a:r>
                <a:rPr lang="en-US" b="1" i="1" dirty="0" smtClean="0">
                  <a:latin typeface="Arial" pitchFamily="34" charset="0"/>
                  <a:cs typeface="Arial" pitchFamily="34" charset="0"/>
                </a:rPr>
                <a:t> let me fix that.”</a:t>
              </a:r>
              <a:endParaRPr lang="en-US" b="1" i="1" dirty="0">
                <a:latin typeface="Arial" pitchFamily="34" charset="0"/>
                <a:cs typeface="Arial" pitchFamily="34" charset="0"/>
              </a:endParaRPr>
            </a:p>
          </p:txBody>
        </p:sp>
        <p:cxnSp>
          <p:nvCxnSpPr>
            <p:cNvPr id="27" name="Straight Arrow Connector 26"/>
            <p:cNvCxnSpPr/>
            <p:nvPr/>
          </p:nvCxnSpPr>
          <p:spPr>
            <a:xfrm rot="10800000" flipV="1">
              <a:off x="3657600" y="1908048"/>
              <a:ext cx="609600" cy="225552"/>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397971" y="3733800"/>
              <a:ext cx="1659428" cy="514066"/>
            </a:xfrm>
            <a:prstGeom prst="rect">
              <a:avLst/>
            </a:prstGeom>
            <a:noFill/>
          </p:spPr>
          <p:txBody>
            <a:bodyPr wrap="square" rtlCol="0">
              <a:spAutoFit/>
            </a:bodyPr>
            <a:lstStyle/>
            <a:p>
              <a:r>
                <a:rPr lang="en-US" dirty="0" smtClean="0">
                  <a:latin typeface="Arial" pitchFamily="34" charset="0"/>
                  <a:cs typeface="Arial" pitchFamily="34" charset="0"/>
                </a:rPr>
                <a:t>Blocks in</a:t>
              </a:r>
            </a:p>
            <a:p>
              <a:r>
                <a:rPr lang="en-US" dirty="0" smtClean="0">
                  <a:latin typeface="Arial" pitchFamily="34" charset="0"/>
                  <a:cs typeface="Arial" pitchFamily="34" charset="0"/>
                </a:rPr>
                <a:t>RAM memory:</a:t>
              </a:r>
              <a:endParaRPr lang="en-US" dirty="0">
                <a:latin typeface="Arial" pitchFamily="34" charset="0"/>
                <a:cs typeface="Arial" pitchFamily="34" charset="0"/>
              </a:endParaRPr>
            </a:p>
          </p:txBody>
        </p:sp>
        <p:sp>
          <p:nvSpPr>
            <p:cNvPr id="29" name="TextBox 28"/>
            <p:cNvSpPr txBox="1"/>
            <p:nvPr/>
          </p:nvSpPr>
          <p:spPr>
            <a:xfrm>
              <a:off x="4038600" y="2590800"/>
              <a:ext cx="2031324" cy="308440"/>
            </a:xfrm>
            <a:prstGeom prst="rect">
              <a:avLst/>
            </a:prstGeom>
            <a:noFill/>
          </p:spPr>
          <p:txBody>
            <a:bodyPr wrap="square" rtlCol="0">
              <a:spAutoFit/>
            </a:bodyPr>
            <a:lstStyle/>
            <a:p>
              <a:r>
                <a:rPr lang="en-US" dirty="0" smtClean="0">
                  <a:latin typeface="Arial" pitchFamily="34" charset="0"/>
                  <a:cs typeface="Arial" pitchFamily="34" charset="0"/>
                </a:rPr>
                <a:t>Paging supervisor</a:t>
              </a:r>
              <a:endParaRPr lang="en-US" dirty="0">
                <a:latin typeface="Arial" pitchFamily="34" charset="0"/>
                <a:cs typeface="Arial" pitchFamily="34" charset="0"/>
              </a:endParaRPr>
            </a:p>
          </p:txBody>
        </p:sp>
        <p:sp>
          <p:nvSpPr>
            <p:cNvPr id="30" name="TextBox 29"/>
            <p:cNvSpPr txBox="1"/>
            <p:nvPr/>
          </p:nvSpPr>
          <p:spPr>
            <a:xfrm>
              <a:off x="7333660" y="4888468"/>
              <a:ext cx="1505540" cy="308440"/>
            </a:xfrm>
            <a:prstGeom prst="rect">
              <a:avLst/>
            </a:prstGeom>
            <a:noFill/>
          </p:spPr>
          <p:txBody>
            <a:bodyPr wrap="square" rtlCol="0">
              <a:spAutoFit/>
            </a:bodyPr>
            <a:lstStyle/>
            <a:p>
              <a:r>
                <a:rPr lang="en-US" dirty="0" smtClean="0">
                  <a:latin typeface="Arial" pitchFamily="34" charset="0"/>
                  <a:cs typeface="Arial" pitchFamily="34" charset="0"/>
                </a:rPr>
                <a:t>External disk</a:t>
              </a:r>
              <a:endParaRPr lang="en-US" dirty="0">
                <a:latin typeface="Arial" pitchFamily="34" charset="0"/>
                <a:cs typeface="Arial" pitchFamily="34" charset="0"/>
              </a:endParaRPr>
            </a:p>
          </p:txBody>
        </p:sp>
        <p:sp>
          <p:nvSpPr>
            <p:cNvPr id="31" name="Rectangle 30"/>
            <p:cNvSpPr/>
            <p:nvPr/>
          </p:nvSpPr>
          <p:spPr>
            <a:xfrm>
              <a:off x="5867400" y="32766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Arial" pitchFamily="34" charset="0"/>
                  <a:cs typeface="Arial" pitchFamily="34" charset="0"/>
                </a:rPr>
                <a:t>old</a:t>
              </a:r>
              <a:endParaRPr lang="en-US" dirty="0">
                <a:solidFill>
                  <a:schemeClr val="tx1"/>
                </a:solidFill>
                <a:latin typeface="Arial" pitchFamily="34" charset="0"/>
                <a:cs typeface="Arial" pitchFamily="34" charset="0"/>
              </a:endParaRPr>
            </a:p>
          </p:txBody>
        </p:sp>
        <p:sp>
          <p:nvSpPr>
            <p:cNvPr id="32" name="Rectangle 31"/>
            <p:cNvSpPr/>
            <p:nvPr/>
          </p:nvSpPr>
          <p:spPr>
            <a:xfrm>
              <a:off x="5334000" y="4800600"/>
              <a:ext cx="685800" cy="457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Arial" pitchFamily="34" charset="0"/>
                  <a:cs typeface="Arial" pitchFamily="34" charset="0"/>
                </a:rPr>
                <a:t>new</a:t>
              </a:r>
              <a:endParaRPr lang="en-US" dirty="0">
                <a:solidFill>
                  <a:schemeClr val="tx1"/>
                </a:solidFill>
                <a:latin typeface="Arial" pitchFamily="34" charset="0"/>
                <a:cs typeface="Arial" pitchFamily="34" charset="0"/>
              </a:endParaRPr>
            </a:p>
          </p:txBody>
        </p:sp>
        <p:sp>
          <p:nvSpPr>
            <p:cNvPr id="33" name="Freeform 32"/>
            <p:cNvSpPr/>
            <p:nvPr/>
          </p:nvSpPr>
          <p:spPr>
            <a:xfrm>
              <a:off x="4446722" y="3422543"/>
              <a:ext cx="1411637" cy="467532"/>
            </a:xfrm>
            <a:custGeom>
              <a:avLst/>
              <a:gdLst>
                <a:gd name="connsiteX0" fmla="*/ 9041 w 1411637"/>
                <a:gd name="connsiteY0" fmla="*/ 467532 h 467532"/>
                <a:gd name="connsiteX1" fmla="*/ 233766 w 1411637"/>
                <a:gd name="connsiteY1" fmla="*/ 72325 h 467532"/>
                <a:gd name="connsiteX2" fmla="*/ 1411637 w 1411637"/>
                <a:gd name="connsiteY2" fmla="*/ 33579 h 467532"/>
              </a:gdLst>
              <a:ahLst/>
              <a:cxnLst>
                <a:cxn ang="0">
                  <a:pos x="connsiteX0" y="connsiteY0"/>
                </a:cxn>
                <a:cxn ang="0">
                  <a:pos x="connsiteX1" y="connsiteY1"/>
                </a:cxn>
                <a:cxn ang="0">
                  <a:pos x="connsiteX2" y="connsiteY2"/>
                </a:cxn>
              </a:cxnLst>
              <a:rect l="l" t="t" r="r" b="b"/>
              <a:pathLst>
                <a:path w="1411637" h="467532">
                  <a:moveTo>
                    <a:pt x="9041" y="467532"/>
                  </a:moveTo>
                  <a:cubicBezTo>
                    <a:pt x="4520" y="306091"/>
                    <a:pt x="0" y="144650"/>
                    <a:pt x="233766" y="72325"/>
                  </a:cubicBezTo>
                  <a:cubicBezTo>
                    <a:pt x="467532" y="0"/>
                    <a:pt x="939584" y="16789"/>
                    <a:pt x="1411637" y="33579"/>
                  </a:cubicBezTo>
                </a:path>
              </a:pathLst>
            </a:cu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Freeform 33"/>
            <p:cNvSpPr/>
            <p:nvPr/>
          </p:nvSpPr>
          <p:spPr>
            <a:xfrm>
              <a:off x="6555783" y="3489702"/>
              <a:ext cx="767166" cy="90406"/>
            </a:xfrm>
            <a:custGeom>
              <a:avLst/>
              <a:gdLst>
                <a:gd name="connsiteX0" fmla="*/ 0 w 767166"/>
                <a:gd name="connsiteY0" fmla="*/ 12915 h 90406"/>
                <a:gd name="connsiteX1" fmla="*/ 371959 w 767166"/>
                <a:gd name="connsiteY1" fmla="*/ 12915 h 90406"/>
                <a:gd name="connsiteX2" fmla="*/ 767166 w 767166"/>
                <a:gd name="connsiteY2" fmla="*/ 90406 h 90406"/>
              </a:gdLst>
              <a:ahLst/>
              <a:cxnLst>
                <a:cxn ang="0">
                  <a:pos x="connsiteX0" y="connsiteY0"/>
                </a:cxn>
                <a:cxn ang="0">
                  <a:pos x="connsiteX1" y="connsiteY1"/>
                </a:cxn>
                <a:cxn ang="0">
                  <a:pos x="connsiteX2" y="connsiteY2"/>
                </a:cxn>
              </a:cxnLst>
              <a:rect l="l" t="t" r="r" b="b"/>
              <a:pathLst>
                <a:path w="767166" h="90406">
                  <a:moveTo>
                    <a:pt x="0" y="12915"/>
                  </a:moveTo>
                  <a:cubicBezTo>
                    <a:pt x="122049" y="6457"/>
                    <a:pt x="244098" y="0"/>
                    <a:pt x="371959" y="12915"/>
                  </a:cubicBezTo>
                  <a:cubicBezTo>
                    <a:pt x="499820" y="25830"/>
                    <a:pt x="633493" y="58118"/>
                    <a:pt x="767166" y="90406"/>
                  </a:cubicBezTo>
                </a:path>
              </a:pathLst>
            </a:custGeom>
            <a:ln w="38100">
              <a:solidFill>
                <a:schemeClr val="tx1"/>
              </a:solidFill>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Freeform 34"/>
            <p:cNvSpPr/>
            <p:nvPr/>
          </p:nvSpPr>
          <p:spPr>
            <a:xfrm>
              <a:off x="6028841" y="4633993"/>
              <a:ext cx="968644" cy="542441"/>
            </a:xfrm>
            <a:custGeom>
              <a:avLst/>
              <a:gdLst>
                <a:gd name="connsiteX0" fmla="*/ 968644 w 968644"/>
                <a:gd name="connsiteY0" fmla="*/ 0 h 542441"/>
                <a:gd name="connsiteX1" fmla="*/ 519193 w 968644"/>
                <a:gd name="connsiteY1" fmla="*/ 464949 h 542441"/>
                <a:gd name="connsiteX2" fmla="*/ 0 w 968644"/>
                <a:gd name="connsiteY2" fmla="*/ 464949 h 542441"/>
              </a:gdLst>
              <a:ahLst/>
              <a:cxnLst>
                <a:cxn ang="0">
                  <a:pos x="connsiteX0" y="connsiteY0"/>
                </a:cxn>
                <a:cxn ang="0">
                  <a:pos x="connsiteX1" y="connsiteY1"/>
                </a:cxn>
                <a:cxn ang="0">
                  <a:pos x="connsiteX2" y="connsiteY2"/>
                </a:cxn>
              </a:cxnLst>
              <a:rect l="l" t="t" r="r" b="b"/>
              <a:pathLst>
                <a:path w="968644" h="542441">
                  <a:moveTo>
                    <a:pt x="968644" y="0"/>
                  </a:moveTo>
                  <a:cubicBezTo>
                    <a:pt x="824639" y="193728"/>
                    <a:pt x="680634" y="387457"/>
                    <a:pt x="519193" y="464949"/>
                  </a:cubicBezTo>
                  <a:cubicBezTo>
                    <a:pt x="357752" y="542441"/>
                    <a:pt x="178876" y="503695"/>
                    <a:pt x="0" y="464949"/>
                  </a:cubicBezTo>
                </a:path>
              </a:pathLst>
            </a:cu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Freeform 35"/>
            <p:cNvSpPr/>
            <p:nvPr/>
          </p:nvSpPr>
          <p:spPr>
            <a:xfrm>
              <a:off x="4455763" y="4355025"/>
              <a:ext cx="875654" cy="750376"/>
            </a:xfrm>
            <a:custGeom>
              <a:avLst/>
              <a:gdLst>
                <a:gd name="connsiteX0" fmla="*/ 875654 w 875654"/>
                <a:gd name="connsiteY0" fmla="*/ 681925 h 795579"/>
                <a:gd name="connsiteX1" fmla="*/ 348712 w 875654"/>
                <a:gd name="connsiteY1" fmla="*/ 681925 h 795579"/>
                <a:gd name="connsiteX2" fmla="*/ 0 w 875654"/>
                <a:gd name="connsiteY2" fmla="*/ 0 h 795579"/>
              </a:gdLst>
              <a:ahLst/>
              <a:cxnLst>
                <a:cxn ang="0">
                  <a:pos x="connsiteX0" y="connsiteY0"/>
                </a:cxn>
                <a:cxn ang="0">
                  <a:pos x="connsiteX1" y="connsiteY1"/>
                </a:cxn>
                <a:cxn ang="0">
                  <a:pos x="connsiteX2" y="connsiteY2"/>
                </a:cxn>
              </a:cxnLst>
              <a:rect l="l" t="t" r="r" b="b"/>
              <a:pathLst>
                <a:path w="875654" h="795579">
                  <a:moveTo>
                    <a:pt x="875654" y="681925"/>
                  </a:moveTo>
                  <a:cubicBezTo>
                    <a:pt x="685154" y="738752"/>
                    <a:pt x="494654" y="795579"/>
                    <a:pt x="348712" y="681925"/>
                  </a:cubicBezTo>
                  <a:cubicBezTo>
                    <a:pt x="202770" y="568271"/>
                    <a:pt x="101385" y="284135"/>
                    <a:pt x="0" y="0"/>
                  </a:cubicBezTo>
                </a:path>
              </a:pathLst>
            </a:custGeom>
            <a:ln w="38100">
              <a:solidFill>
                <a:schemeClr val="tx1"/>
              </a:solidFill>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p:cNvCxnSpPr>
              <a:stCxn id="22" idx="2"/>
            </p:cNvCxnSpPr>
            <p:nvPr/>
          </p:nvCxnSpPr>
          <p:spPr>
            <a:xfrm rot="5400000">
              <a:off x="6013063" y="1794710"/>
              <a:ext cx="1771932" cy="1039447"/>
            </a:xfrm>
            <a:prstGeom prst="straightConnector1">
              <a:avLst/>
            </a:prstGeom>
            <a:ln w="12700">
              <a:solidFill>
                <a:schemeClr val="tx1"/>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3" idx="0"/>
            </p:cNvCxnSpPr>
            <p:nvPr/>
          </p:nvCxnSpPr>
          <p:spPr>
            <a:xfrm rot="5400000" flipH="1" flipV="1">
              <a:off x="4219849" y="4524648"/>
              <a:ext cx="380998" cy="1694908"/>
            </a:xfrm>
            <a:prstGeom prst="straightConnector1">
              <a:avLst/>
            </a:prstGeom>
            <a:ln w="12700">
              <a:solidFill>
                <a:schemeClr val="tx1"/>
              </a:solidFill>
              <a:prstDash val="sysDot"/>
              <a:tailEnd type="arrow"/>
            </a:ln>
          </p:spPr>
          <p:style>
            <a:lnRef idx="1">
              <a:schemeClr val="accent1"/>
            </a:lnRef>
            <a:fillRef idx="0">
              <a:schemeClr val="accent1"/>
            </a:fillRef>
            <a:effectRef idx="0">
              <a:schemeClr val="accent1"/>
            </a:effectRef>
            <a:fontRef idx="minor">
              <a:schemeClr val="tx1"/>
            </a:fontRef>
          </p:style>
        </p:cxnSp>
        <p:pic>
          <p:nvPicPr>
            <p:cNvPr id="39" name="Picture 38" descr="03-07a.tif"/>
            <p:cNvPicPr>
              <a:picLocks noChangeAspect="1"/>
            </p:cNvPicPr>
            <p:nvPr/>
          </p:nvPicPr>
          <p:blipFill>
            <a:blip r:embed="rId4"/>
            <a:stretch>
              <a:fillRect/>
            </a:stretch>
          </p:blipFill>
          <p:spPr>
            <a:xfrm>
              <a:off x="481584" y="826008"/>
              <a:ext cx="1347216" cy="1383792"/>
            </a:xfrm>
            <a:prstGeom prst="rect">
              <a:avLst/>
            </a:prstGeom>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Virtual Machines</a:t>
            </a:r>
            <a:endParaRPr lang="en-US" dirty="0"/>
          </a:p>
        </p:txBody>
      </p:sp>
      <p:sp>
        <p:nvSpPr>
          <p:cNvPr id="3" name="Content Placeholder 2"/>
          <p:cNvSpPr>
            <a:spLocks noGrp="1"/>
          </p:cNvSpPr>
          <p:nvPr>
            <p:ph idx="1"/>
          </p:nvPr>
        </p:nvSpPr>
        <p:spPr>
          <a:xfrm>
            <a:off x="457200" y="990600"/>
            <a:ext cx="8229600" cy="5486400"/>
          </a:xfrm>
        </p:spPr>
        <p:txBody>
          <a:bodyPr/>
          <a:lstStyle/>
          <a:p>
            <a:r>
              <a:rPr lang="en-US" sz="2800" b="1" dirty="0" smtClean="0"/>
              <a:t>Virtual machine: </a:t>
            </a:r>
            <a:r>
              <a:rPr lang="en-US" sz="2800" dirty="0" smtClean="0"/>
              <a:t>A view that an OS presents that a process is running on a specific architecture and OS, when really it is something else. E.g., a windows emulator on a Mac.</a:t>
            </a:r>
          </a:p>
          <a:p>
            <a:r>
              <a:rPr lang="en-US" sz="2800" b="1" dirty="0" smtClean="0"/>
              <a:t>Benefits:</a:t>
            </a:r>
          </a:p>
          <a:p>
            <a:pPr lvl="1"/>
            <a:r>
              <a:rPr lang="en-US" sz="2400" b="1" dirty="0" smtClean="0"/>
              <a:t>Hardware Efficiency</a:t>
            </a:r>
          </a:p>
          <a:p>
            <a:pPr lvl="1"/>
            <a:r>
              <a:rPr lang="en-US" sz="2400" b="1" dirty="0" smtClean="0"/>
              <a:t>Portability</a:t>
            </a:r>
          </a:p>
          <a:p>
            <a:pPr lvl="1"/>
            <a:r>
              <a:rPr lang="en-US" sz="2400" b="1" dirty="0" smtClean="0"/>
              <a:t>Security</a:t>
            </a:r>
          </a:p>
          <a:p>
            <a:pPr lvl="1"/>
            <a:r>
              <a:rPr lang="en-US" sz="2400" b="1" dirty="0" smtClean="0"/>
              <a:t>Management</a:t>
            </a:r>
            <a:endParaRPr lang="en-US" sz="24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18</a:t>
            </a:fld>
            <a:endParaRPr lang="en-US"/>
          </a:p>
        </p:txBody>
      </p:sp>
      <p:pic>
        <p:nvPicPr>
          <p:cNvPr id="5" name="Picture 4"/>
          <p:cNvPicPr>
            <a:picLocks noChangeAspect="1"/>
          </p:cNvPicPr>
          <p:nvPr/>
        </p:nvPicPr>
        <p:blipFill>
          <a:blip r:embed="rId2"/>
          <a:stretch>
            <a:fillRect/>
          </a:stretch>
        </p:blipFill>
        <p:spPr>
          <a:xfrm>
            <a:off x="4114800" y="2514600"/>
            <a:ext cx="4859382" cy="3865417"/>
          </a:xfrm>
          <a:prstGeom prst="rect">
            <a:avLst/>
          </a:prstGeom>
        </p:spPr>
      </p:pic>
      <p:sp>
        <p:nvSpPr>
          <p:cNvPr id="6" name="TextBox 5"/>
          <p:cNvSpPr txBox="1"/>
          <p:nvPr/>
        </p:nvSpPr>
        <p:spPr>
          <a:xfrm>
            <a:off x="4727814" y="6248400"/>
            <a:ext cx="3958986" cy="215444"/>
          </a:xfrm>
          <a:prstGeom prst="rect">
            <a:avLst/>
          </a:prstGeom>
          <a:noFill/>
        </p:spPr>
        <p:txBody>
          <a:bodyPr wrap="none" rtlCol="0">
            <a:spAutoFit/>
          </a:bodyPr>
          <a:lstStyle/>
          <a:p>
            <a:r>
              <a:rPr lang="en-US" sz="800" dirty="0" smtClean="0"/>
              <a:t>Public domain image from http://commons.wikimedia.org/wiki/File:VMM-Type2.JPG</a:t>
            </a:r>
            <a:endParaRPr lang="en-US" sz="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Rectangle 1"/>
          <p:cNvSpPr>
            <a:spLocks noGrp="1" noChangeArrowheads="1"/>
          </p:cNvSpPr>
          <p:nvPr>
            <p:ph type="title"/>
          </p:nvPr>
        </p:nvSpPr>
        <p:spPr>
          <a:xfrm>
            <a:off x="685800" y="2039938"/>
            <a:ext cx="7772400" cy="1465262"/>
          </a:xfrm>
        </p:spPr>
        <p:txBody>
          <a:bodyPr lIns="38100" tIns="38100" rIns="1099" bIns="38100" rtlCol="0" anchor="b">
            <a:normAutofit/>
          </a:bodyPr>
          <a:lstStyle/>
          <a:p>
            <a:pPr algn="r" eaLnBrk="1" fontAlgn="auto" hangingPunct="1">
              <a:lnSpc>
                <a:spcPct val="93000"/>
              </a:lnSpc>
              <a:spcAft>
                <a:spcPts val="0"/>
              </a:spcAft>
              <a:tabLst>
                <a:tab pos="50800" algn="l"/>
                <a:tab pos="508000" algn="l"/>
                <a:tab pos="965200" algn="l"/>
                <a:tab pos="1422400" algn="l"/>
                <a:tab pos="1879600" algn="l"/>
                <a:tab pos="2336800" algn="l"/>
                <a:tab pos="2794000" algn="l"/>
                <a:tab pos="3251200" algn="l"/>
                <a:tab pos="3708400" algn="l"/>
                <a:tab pos="4165600" algn="l"/>
                <a:tab pos="4622800" algn="l"/>
                <a:tab pos="5080000" algn="l"/>
                <a:tab pos="5537200" algn="l"/>
                <a:tab pos="5994400" algn="l"/>
                <a:tab pos="6451600" algn="l"/>
                <a:tab pos="6908800" algn="l"/>
                <a:tab pos="7366000" algn="l"/>
                <a:tab pos="7823200" algn="l"/>
                <a:tab pos="8280400" algn="l"/>
                <a:tab pos="8737600" algn="l"/>
                <a:tab pos="9194800" algn="l"/>
                <a:tab pos="10071100" algn="l"/>
              </a:tabLst>
              <a:defRPr/>
            </a:pPr>
            <a:r>
              <a:rPr lang="en-US" dirty="0" smtClean="0">
                <a:solidFill>
                  <a:schemeClr val="accent6"/>
                </a:solidFill>
              </a:rPr>
              <a:t>Operating Systems Security</a:t>
            </a:r>
          </a:p>
        </p:txBody>
      </p:sp>
      <p:sp>
        <p:nvSpPr>
          <p:cNvPr id="3074" name="Slide Number Placeholder 3"/>
          <p:cNvSpPr>
            <a:spLocks noGrp="1"/>
          </p:cNvSpPr>
          <p:nvPr>
            <p:ph type="sldNum" sz="quarter" idx="10"/>
          </p:nvPr>
        </p:nvSpPr>
        <p:spPr/>
        <p:txBody>
          <a:bodyPr/>
          <a:lstStyle/>
          <a:p>
            <a:pPr>
              <a:defRPr/>
            </a:pPr>
            <a:fld id="{E0D8912C-2304-42C0-BDEE-437839B1727E}" type="slidenum">
              <a:rPr lang="en-US"/>
              <a:pPr>
                <a:defRPr/>
              </a:pPr>
              <a:t>19</a:t>
            </a:fld>
            <a:endParaRPr lang="en-US"/>
          </a:p>
        </p:txBody>
      </p:sp>
    </p:spTree>
    <p:extLst>
      <p:ext uri="{BB962C8B-B14F-4D97-AF65-F5344CB8AC3E}">
        <p14:creationId xmlns:p14="http://schemas.microsoft.com/office/powerpoint/2010/main" val="137485261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p:cNvCxnSpPr>
            <a:stCxn id="7" idx="3"/>
            <a:endCxn id="8" idx="3"/>
          </p:cNvCxnSpPr>
          <p:nvPr/>
        </p:nvCxnSpPr>
        <p:spPr>
          <a:xfrm>
            <a:off x="3657600" y="5029200"/>
            <a:ext cx="762000" cy="33209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A Computer Model</a:t>
            </a:r>
            <a:endParaRPr lang="en-US" dirty="0"/>
          </a:p>
        </p:txBody>
      </p:sp>
      <p:sp>
        <p:nvSpPr>
          <p:cNvPr id="3" name="Content Placeholder 2"/>
          <p:cNvSpPr>
            <a:spLocks noGrp="1"/>
          </p:cNvSpPr>
          <p:nvPr>
            <p:ph idx="1"/>
          </p:nvPr>
        </p:nvSpPr>
        <p:spPr>
          <a:xfrm>
            <a:off x="457200" y="1371600"/>
            <a:ext cx="8229600" cy="4754563"/>
          </a:xfrm>
        </p:spPr>
        <p:txBody>
          <a:bodyPr/>
          <a:lstStyle/>
          <a:p>
            <a:r>
              <a:rPr lang="en-US" dirty="0" smtClean="0"/>
              <a:t>An operating system has to deal with the fact that a computer is made up of a CPU, random access memory (RAM), input/output (I/O) devices, and long-term storage. </a:t>
            </a:r>
            <a:endParaRPr lang="en-US"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a:t>
            </a:fld>
            <a:endParaRPr lang="en-US"/>
          </a:p>
        </p:txBody>
      </p:sp>
      <p:sp>
        <p:nvSpPr>
          <p:cNvPr id="5" name="Flowchart: Magnetic Disk 4"/>
          <p:cNvSpPr/>
          <p:nvPr/>
        </p:nvSpPr>
        <p:spPr>
          <a:xfrm>
            <a:off x="6629400" y="4191000"/>
            <a:ext cx="2209800" cy="190500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Disk Drive</a:t>
            </a:r>
            <a:endParaRPr lang="en-US" sz="2400" b="1" dirty="0"/>
          </a:p>
        </p:txBody>
      </p:sp>
      <p:sp>
        <p:nvSpPr>
          <p:cNvPr id="6" name="Flowchart: Internal Storage 5"/>
          <p:cNvSpPr/>
          <p:nvPr/>
        </p:nvSpPr>
        <p:spPr>
          <a:xfrm>
            <a:off x="4191000" y="3657600"/>
            <a:ext cx="1828800" cy="2971800"/>
          </a:xfrm>
          <a:prstGeom prst="flowChartInternalStorag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RAM</a:t>
            </a:r>
            <a:endParaRPr lang="en-US" sz="2400" b="1" dirty="0"/>
          </a:p>
        </p:txBody>
      </p:sp>
      <p:sp>
        <p:nvSpPr>
          <p:cNvPr id="7" name="Flowchart: Process 6"/>
          <p:cNvSpPr/>
          <p:nvPr/>
        </p:nvSpPr>
        <p:spPr>
          <a:xfrm>
            <a:off x="1981200" y="4495800"/>
            <a:ext cx="1676400" cy="106680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CPU</a:t>
            </a:r>
            <a:endParaRPr lang="en-US" sz="2400" b="1" dirty="0"/>
          </a:p>
        </p:txBody>
      </p:sp>
      <p:sp>
        <p:nvSpPr>
          <p:cNvPr id="8" name="TextBox 7"/>
          <p:cNvSpPr txBox="1"/>
          <p:nvPr/>
        </p:nvSpPr>
        <p:spPr>
          <a:xfrm>
            <a:off x="4149974" y="4114800"/>
            <a:ext cx="269626" cy="2492990"/>
          </a:xfrm>
          <a:prstGeom prst="rect">
            <a:avLst/>
          </a:prstGeom>
          <a:noFill/>
        </p:spPr>
        <p:txBody>
          <a:bodyPr wrap="none" rtlCol="0">
            <a:spAutoFit/>
          </a:bodyPr>
          <a:lstStyle/>
          <a:p>
            <a:r>
              <a:rPr lang="en-US" dirty="0" smtClean="0"/>
              <a:t>0</a:t>
            </a:r>
          </a:p>
          <a:p>
            <a:r>
              <a:rPr lang="en-US" dirty="0" smtClean="0"/>
              <a:t>1</a:t>
            </a:r>
          </a:p>
          <a:p>
            <a:r>
              <a:rPr lang="en-US" dirty="0" smtClean="0"/>
              <a:t>2</a:t>
            </a:r>
          </a:p>
          <a:p>
            <a:r>
              <a:rPr lang="en-US" dirty="0" smtClean="0"/>
              <a:t>3</a:t>
            </a:r>
          </a:p>
          <a:p>
            <a:r>
              <a:rPr lang="en-US" dirty="0" smtClean="0"/>
              <a:t>4</a:t>
            </a:r>
          </a:p>
          <a:p>
            <a:r>
              <a:rPr lang="en-US" dirty="0" smtClean="0"/>
              <a:t>5</a:t>
            </a:r>
          </a:p>
          <a:p>
            <a:r>
              <a:rPr lang="en-US" dirty="0" smtClean="0"/>
              <a:t>6</a:t>
            </a:r>
          </a:p>
          <a:p>
            <a:r>
              <a:rPr lang="en-US" dirty="0" smtClean="0"/>
              <a:t>7</a:t>
            </a:r>
          </a:p>
          <a:p>
            <a:r>
              <a:rPr lang="en-US" dirty="0" smtClean="0"/>
              <a:t>8</a:t>
            </a:r>
          </a:p>
          <a:p>
            <a:r>
              <a:rPr lang="en-US" dirty="0" smtClean="0"/>
              <a:t>9</a:t>
            </a:r>
          </a:p>
          <a:p>
            <a:r>
              <a:rPr lang="en-US" dirty="0" smtClean="0"/>
              <a:t>.</a:t>
            </a:r>
          </a:p>
          <a:p>
            <a:r>
              <a:rPr lang="en-US" dirty="0" smtClean="0"/>
              <a:t>.</a:t>
            </a:r>
          </a:p>
          <a:p>
            <a:r>
              <a:rPr lang="en-US" dirty="0" smtClean="0"/>
              <a:t>.</a:t>
            </a:r>
            <a:endParaRPr lang="en-US" dirty="0"/>
          </a:p>
        </p:txBody>
      </p:sp>
      <p:cxnSp>
        <p:nvCxnSpPr>
          <p:cNvPr id="12" name="Straight Connector 11"/>
          <p:cNvCxnSpPr>
            <a:stCxn id="6" idx="3"/>
            <a:endCxn id="5" idx="2"/>
          </p:cNvCxnSpPr>
          <p:nvPr/>
        </p:nvCxnSpPr>
        <p:spPr>
          <a:xfrm>
            <a:off x="6019800" y="5143500"/>
            <a:ext cx="609600"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lowchart: Display 16"/>
          <p:cNvSpPr/>
          <p:nvPr/>
        </p:nvSpPr>
        <p:spPr>
          <a:xfrm>
            <a:off x="304800" y="4495800"/>
            <a:ext cx="1066800" cy="1066800"/>
          </a:xfrm>
          <a:prstGeom prst="flowChartDisp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I/O</a:t>
            </a:r>
            <a:endParaRPr lang="en-US" sz="2400" b="1" dirty="0"/>
          </a:p>
        </p:txBody>
      </p:sp>
      <p:cxnSp>
        <p:nvCxnSpPr>
          <p:cNvPr id="18" name="Straight Connector 17"/>
          <p:cNvCxnSpPr>
            <a:stCxn id="17" idx="3"/>
            <a:endCxn id="7" idx="1"/>
          </p:cNvCxnSpPr>
          <p:nvPr/>
        </p:nvCxnSpPr>
        <p:spPr>
          <a:xfrm>
            <a:off x="1371600" y="5029200"/>
            <a:ext cx="609600" cy="0"/>
          </a:xfrm>
          <a:prstGeom prst="line">
            <a:avLst/>
          </a:prstGeom>
          <a:ln w="762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The Boot Sequence</a:t>
            </a:r>
            <a:endParaRPr lang="en-US" dirty="0"/>
          </a:p>
        </p:txBody>
      </p:sp>
      <p:sp>
        <p:nvSpPr>
          <p:cNvPr id="3" name="Content Placeholder 2"/>
          <p:cNvSpPr>
            <a:spLocks noGrp="1"/>
          </p:cNvSpPr>
          <p:nvPr>
            <p:ph idx="1"/>
          </p:nvPr>
        </p:nvSpPr>
        <p:spPr>
          <a:xfrm>
            <a:off x="228600" y="1219200"/>
            <a:ext cx="5181600" cy="5486400"/>
          </a:xfrm>
        </p:spPr>
        <p:txBody>
          <a:bodyPr/>
          <a:lstStyle/>
          <a:p>
            <a:r>
              <a:rPr lang="en-US" sz="2400" dirty="0" smtClean="0"/>
              <a:t>The action of loading an operating system into memory from a powered-off state is known as </a:t>
            </a:r>
            <a:r>
              <a:rPr lang="en-US" sz="2400" b="1" dirty="0" smtClean="0"/>
              <a:t>booting </a:t>
            </a:r>
            <a:r>
              <a:rPr lang="en-US" sz="2400" dirty="0" smtClean="0"/>
              <a:t>or</a:t>
            </a:r>
            <a:r>
              <a:rPr lang="en-US" sz="2400" b="1" dirty="0" smtClean="0"/>
              <a:t> bootstrapping.</a:t>
            </a:r>
          </a:p>
          <a:p>
            <a:r>
              <a:rPr lang="en-US" sz="2400" dirty="0" smtClean="0"/>
              <a:t>When a computer is turned on, it first executes code stored in a firmware component known as the </a:t>
            </a:r>
            <a:r>
              <a:rPr lang="en-US" sz="2400" b="1" dirty="0" smtClean="0"/>
              <a:t>BIOS (basic input/output system). </a:t>
            </a:r>
          </a:p>
          <a:p>
            <a:r>
              <a:rPr lang="en-US" sz="2400" dirty="0" smtClean="0"/>
              <a:t>On modern systems, the BIOS loads into memory the </a:t>
            </a:r>
            <a:r>
              <a:rPr lang="en-US" sz="2400" b="1" dirty="0" smtClean="0"/>
              <a:t>second-stage boot loader, </a:t>
            </a:r>
            <a:r>
              <a:rPr lang="en-US" sz="2400" dirty="0" smtClean="0"/>
              <a:t>which handles loading the rest of the operating system into memory and then passes control of execution to the operating system.</a:t>
            </a:r>
            <a:endParaRPr lang="en-US" sz="24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20</a:t>
            </a:fld>
            <a:endParaRPr lang="en-US"/>
          </a:p>
        </p:txBody>
      </p:sp>
      <p:pic>
        <p:nvPicPr>
          <p:cNvPr id="13" name="Picture 12" descr="bios.pdf"/>
          <p:cNvPicPr>
            <a:picLocks noChangeAspect="1"/>
          </p:cNvPicPr>
          <p:nvPr/>
        </p:nvPicPr>
        <mc:AlternateContent xmlns:mc="http://schemas.openxmlformats.org/markup-compatibility/2006">
          <mc:Choice xmlns="" xmlns:mv="urn:schemas-microsoft-com:mac:vml" xmlns:ma="http://schemas.microsoft.com/office/mac/drawingml/2008/main" Requires="ma">
            <p:blipFill>
              <a:blip r:embed="rId2"/>
              <a:srcRect l="17374" t="12222" r="16515" b="12222"/>
              <a:stretch>
                <a:fillRect/>
              </a:stretch>
            </p:blipFill>
          </mc:Choice>
          <mc:Fallback>
            <p:blipFill>
              <a:blip r:embed="rId3"/>
              <a:srcRect l="17374" t="12222" r="16515" b="12222"/>
              <a:stretch>
                <a:fillRect/>
              </a:stretch>
            </p:blipFill>
          </mc:Fallback>
        </mc:AlternateContent>
        <p:spPr>
          <a:xfrm>
            <a:off x="5318312" y="2057400"/>
            <a:ext cx="3749488" cy="3311236"/>
          </a:xfrm>
          <a:prstGeom prst="rect">
            <a:avLst/>
          </a:prstGeom>
        </p:spPr>
      </p:pic>
    </p:spTree>
    <p:extLst>
      <p:ext uri="{BB962C8B-B14F-4D97-AF65-F5344CB8AC3E}">
        <p14:creationId xmlns:p14="http://schemas.microsoft.com/office/powerpoint/2010/main" val="32744483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BIOS Passwords</a:t>
            </a:r>
            <a:endParaRPr lang="en-US" dirty="0"/>
          </a:p>
        </p:txBody>
      </p:sp>
      <p:sp>
        <p:nvSpPr>
          <p:cNvPr id="3" name="Content Placeholder 2"/>
          <p:cNvSpPr>
            <a:spLocks noGrp="1"/>
          </p:cNvSpPr>
          <p:nvPr>
            <p:ph idx="1"/>
          </p:nvPr>
        </p:nvSpPr>
        <p:spPr>
          <a:xfrm>
            <a:off x="457200" y="1219200"/>
            <a:ext cx="8229600" cy="4906963"/>
          </a:xfrm>
        </p:spPr>
        <p:txBody>
          <a:bodyPr/>
          <a:lstStyle/>
          <a:p>
            <a:r>
              <a:rPr lang="en-US" dirty="0" smtClean="0"/>
              <a:t>A malicious user could potentially seize execution of a computer at several points in the boot process. </a:t>
            </a:r>
          </a:p>
          <a:p>
            <a:r>
              <a:rPr lang="en-US" dirty="0" smtClean="0"/>
              <a:t>To prevent an attacker from initiating the first stages of booting, many computers feature a </a:t>
            </a:r>
            <a:r>
              <a:rPr lang="en-US" b="1" dirty="0" smtClean="0"/>
              <a:t>BIOS password </a:t>
            </a:r>
            <a:r>
              <a:rPr lang="en-US" dirty="0" smtClean="0"/>
              <a:t>that does not allow a second-stage boot loader to be executed without proper authentication.</a:t>
            </a:r>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21</a:t>
            </a:fld>
            <a:endParaRPr lang="en-US"/>
          </a:p>
        </p:txBody>
      </p:sp>
    </p:spTree>
    <p:extLst>
      <p:ext uri="{BB962C8B-B14F-4D97-AF65-F5344CB8AC3E}">
        <p14:creationId xmlns:p14="http://schemas.microsoft.com/office/powerpoint/2010/main" val="23811659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Hibernation</a:t>
            </a:r>
            <a:endParaRPr lang="en-US" dirty="0"/>
          </a:p>
        </p:txBody>
      </p:sp>
      <p:sp>
        <p:nvSpPr>
          <p:cNvPr id="3" name="Content Placeholder 2"/>
          <p:cNvSpPr>
            <a:spLocks noGrp="1"/>
          </p:cNvSpPr>
          <p:nvPr>
            <p:ph sz="half" idx="1"/>
          </p:nvPr>
        </p:nvSpPr>
        <p:spPr>
          <a:xfrm>
            <a:off x="457200" y="990600"/>
            <a:ext cx="8534400" cy="4876800"/>
          </a:xfrm>
        </p:spPr>
        <p:txBody>
          <a:bodyPr/>
          <a:lstStyle/>
          <a:p>
            <a:r>
              <a:rPr lang="en-US" sz="2400" dirty="0" smtClean="0"/>
              <a:t>Modern machines have the ability to go into a powered-off state known as </a:t>
            </a:r>
            <a:r>
              <a:rPr lang="en-US" sz="2400" b="1" dirty="0" smtClean="0"/>
              <a:t>hibernation. </a:t>
            </a:r>
          </a:p>
          <a:p>
            <a:r>
              <a:rPr lang="en-US" sz="2400" dirty="0" smtClean="0"/>
              <a:t>While going into hibernation, the OS stores the contents of machine’s memory into a </a:t>
            </a:r>
            <a:r>
              <a:rPr lang="en-US" sz="2400" b="1" dirty="0" smtClean="0"/>
              <a:t>hibernation file </a:t>
            </a:r>
            <a:r>
              <a:rPr lang="en-US" sz="2400" dirty="0" smtClean="0"/>
              <a:t>(such as </a:t>
            </a:r>
            <a:r>
              <a:rPr lang="en-US" sz="2400" dirty="0" err="1" smtClean="0"/>
              <a:t>hiberfil.sys</a:t>
            </a:r>
            <a:r>
              <a:rPr lang="en-US" sz="2400" dirty="0" smtClean="0"/>
              <a:t>) on disk so the computer can be quickly restored later.</a:t>
            </a:r>
          </a:p>
          <a:p>
            <a:r>
              <a:rPr lang="en-US" sz="2400" dirty="0" smtClean="0"/>
              <a:t>But… without additional security precautions, hibernation exposes a machine to potentially invasive forensic investigation.</a:t>
            </a:r>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22</a:t>
            </a:fld>
            <a:endParaRPr lang="en-US"/>
          </a:p>
        </p:txBody>
      </p:sp>
      <p:grpSp>
        <p:nvGrpSpPr>
          <p:cNvPr id="45" name="Group 44"/>
          <p:cNvGrpSpPr/>
          <p:nvPr/>
        </p:nvGrpSpPr>
        <p:grpSpPr>
          <a:xfrm>
            <a:off x="990600" y="3810000"/>
            <a:ext cx="6858000" cy="3037058"/>
            <a:chOff x="-920316" y="845013"/>
            <a:chExt cx="10193733" cy="5401989"/>
          </a:xfrm>
        </p:grpSpPr>
        <p:pic>
          <p:nvPicPr>
            <p:cNvPr id="7" name="Picture 6" descr="03-9b.tif"/>
            <p:cNvPicPr>
              <a:picLocks noChangeAspect="1"/>
            </p:cNvPicPr>
            <p:nvPr/>
          </p:nvPicPr>
          <p:blipFill>
            <a:blip r:embed="rId2"/>
            <a:stretch>
              <a:fillRect/>
            </a:stretch>
          </p:blipFill>
          <p:spPr>
            <a:xfrm>
              <a:off x="1544785" y="1710645"/>
              <a:ext cx="2752344" cy="1572768"/>
            </a:xfrm>
            <a:prstGeom prst="rect">
              <a:avLst/>
            </a:prstGeom>
          </p:spPr>
        </p:pic>
        <p:sp>
          <p:nvSpPr>
            <p:cNvPr id="8" name="TextBox 7"/>
            <p:cNvSpPr txBox="1"/>
            <p:nvPr/>
          </p:nvSpPr>
          <p:spPr>
            <a:xfrm>
              <a:off x="4501320" y="1494082"/>
              <a:ext cx="4772097" cy="1040136"/>
            </a:xfrm>
            <a:prstGeom prst="rect">
              <a:avLst/>
            </a:prstGeom>
            <a:noFill/>
          </p:spPr>
          <p:txBody>
            <a:bodyPr wrap="square" rtlCol="0">
              <a:spAutoFit/>
            </a:bodyPr>
            <a:lstStyle/>
            <a:p>
              <a:r>
                <a:rPr lang="en-US" sz="1600" dirty="0" smtClean="0"/>
                <a:t>1. User closes a laptop computer, </a:t>
              </a:r>
            </a:p>
            <a:p>
              <a:r>
                <a:rPr lang="en-US" sz="1600" dirty="0" smtClean="0"/>
                <a:t>    putting it into hibernation.</a:t>
              </a:r>
              <a:endParaRPr lang="en-US" sz="1600" dirty="0"/>
            </a:p>
          </p:txBody>
        </p:sp>
        <p:sp>
          <p:nvSpPr>
            <p:cNvPr id="9" name="TextBox 8"/>
            <p:cNvSpPr txBox="1"/>
            <p:nvPr/>
          </p:nvSpPr>
          <p:spPr>
            <a:xfrm>
              <a:off x="-920316" y="3893012"/>
              <a:ext cx="5998325" cy="2353990"/>
            </a:xfrm>
            <a:prstGeom prst="rect">
              <a:avLst/>
            </a:prstGeom>
            <a:noFill/>
          </p:spPr>
          <p:txBody>
            <a:bodyPr wrap="square" rtlCol="0">
              <a:spAutoFit/>
            </a:bodyPr>
            <a:lstStyle/>
            <a:p>
              <a:r>
                <a:rPr lang="en-US" sz="1600" dirty="0" smtClean="0"/>
                <a:t>2. Attacker copies the hiberfil.sys</a:t>
              </a:r>
            </a:p>
            <a:p>
              <a:r>
                <a:rPr lang="en-US" sz="1600" dirty="0" smtClean="0"/>
                <a:t>    file to discover any unencrypted</a:t>
              </a:r>
            </a:p>
            <a:p>
              <a:r>
                <a:rPr lang="en-US" sz="1600" dirty="0" smtClean="0"/>
                <a:t>    passwords that were stored</a:t>
              </a:r>
            </a:p>
            <a:p>
              <a:r>
                <a:rPr lang="en-US" sz="1600" dirty="0" smtClean="0"/>
                <a:t>    in memory when the computer</a:t>
              </a:r>
            </a:p>
            <a:p>
              <a:r>
                <a:rPr lang="en-US" sz="1600" dirty="0" smtClean="0"/>
                <a:t>    was put into hibernation.</a:t>
              </a:r>
              <a:endParaRPr lang="en-US" sz="1600" dirty="0"/>
            </a:p>
          </p:txBody>
        </p:sp>
        <p:grpSp>
          <p:nvGrpSpPr>
            <p:cNvPr id="10" name="Group 9"/>
            <p:cNvGrpSpPr/>
            <p:nvPr/>
          </p:nvGrpSpPr>
          <p:grpSpPr>
            <a:xfrm>
              <a:off x="325585" y="845013"/>
              <a:ext cx="2133600" cy="990600"/>
              <a:chOff x="533400" y="381000"/>
              <a:chExt cx="2133600" cy="990600"/>
            </a:xfrm>
          </p:grpSpPr>
          <p:sp>
            <p:nvSpPr>
              <p:cNvPr id="11" name="Freeform 22"/>
              <p:cNvSpPr>
                <a:spLocks/>
              </p:cNvSpPr>
              <p:nvPr/>
            </p:nvSpPr>
            <p:spPr bwMode="auto">
              <a:xfrm>
                <a:off x="535298" y="401987"/>
                <a:ext cx="2118414" cy="957020"/>
              </a:xfrm>
              <a:custGeom>
                <a:avLst/>
                <a:gdLst/>
                <a:ahLst/>
                <a:cxnLst>
                  <a:cxn ang="0">
                    <a:pos x="272" y="46"/>
                  </a:cxn>
                  <a:cxn ang="0">
                    <a:pos x="707" y="0"/>
                  </a:cxn>
                  <a:cxn ang="0">
                    <a:pos x="1009" y="46"/>
                  </a:cxn>
                  <a:cxn ang="0">
                    <a:pos x="1323" y="125"/>
                  </a:cxn>
                  <a:cxn ang="0">
                    <a:pos x="1631" y="272"/>
                  </a:cxn>
                  <a:cxn ang="0">
                    <a:pos x="1899" y="393"/>
                  </a:cxn>
                  <a:cxn ang="0">
                    <a:pos x="2175" y="682"/>
                  </a:cxn>
                  <a:cxn ang="0">
                    <a:pos x="2209" y="770"/>
                  </a:cxn>
                  <a:cxn ang="0">
                    <a:pos x="2032" y="690"/>
                  </a:cxn>
                  <a:cxn ang="0">
                    <a:pos x="1808" y="485"/>
                  </a:cxn>
                  <a:cxn ang="0">
                    <a:pos x="1825" y="638"/>
                  </a:cxn>
                  <a:cxn ang="0">
                    <a:pos x="1893" y="876"/>
                  </a:cxn>
                  <a:cxn ang="0">
                    <a:pos x="1813" y="866"/>
                  </a:cxn>
                  <a:cxn ang="0">
                    <a:pos x="1775" y="872"/>
                  </a:cxn>
                  <a:cxn ang="0">
                    <a:pos x="1707" y="844"/>
                  </a:cxn>
                  <a:cxn ang="0">
                    <a:pos x="1485" y="488"/>
                  </a:cxn>
                  <a:cxn ang="0">
                    <a:pos x="1334" y="524"/>
                  </a:cxn>
                  <a:cxn ang="0">
                    <a:pos x="1445" y="659"/>
                  </a:cxn>
                  <a:cxn ang="0">
                    <a:pos x="1602" y="847"/>
                  </a:cxn>
                  <a:cxn ang="0">
                    <a:pos x="1540" y="910"/>
                  </a:cxn>
                  <a:cxn ang="0">
                    <a:pos x="1291" y="747"/>
                  </a:cxn>
                  <a:cxn ang="0">
                    <a:pos x="1017" y="688"/>
                  </a:cxn>
                  <a:cxn ang="0">
                    <a:pos x="815" y="500"/>
                  </a:cxn>
                  <a:cxn ang="0">
                    <a:pos x="720" y="353"/>
                  </a:cxn>
                  <a:cxn ang="0">
                    <a:pos x="447" y="427"/>
                  </a:cxn>
                  <a:cxn ang="0">
                    <a:pos x="122" y="530"/>
                  </a:cxn>
                  <a:cxn ang="0">
                    <a:pos x="97" y="534"/>
                  </a:cxn>
                  <a:cxn ang="0">
                    <a:pos x="76" y="536"/>
                  </a:cxn>
                  <a:cxn ang="0">
                    <a:pos x="59" y="536"/>
                  </a:cxn>
                  <a:cxn ang="0">
                    <a:pos x="38" y="515"/>
                  </a:cxn>
                  <a:cxn ang="0">
                    <a:pos x="28" y="492"/>
                  </a:cxn>
                  <a:cxn ang="0">
                    <a:pos x="19" y="465"/>
                  </a:cxn>
                  <a:cxn ang="0">
                    <a:pos x="9" y="431"/>
                  </a:cxn>
                  <a:cxn ang="0">
                    <a:pos x="4" y="391"/>
                  </a:cxn>
                  <a:cxn ang="0">
                    <a:pos x="0" y="346"/>
                  </a:cxn>
                  <a:cxn ang="0">
                    <a:pos x="2" y="300"/>
                  </a:cxn>
                  <a:cxn ang="0">
                    <a:pos x="2" y="249"/>
                  </a:cxn>
                  <a:cxn ang="0">
                    <a:pos x="6" y="205"/>
                  </a:cxn>
                  <a:cxn ang="0">
                    <a:pos x="9" y="167"/>
                  </a:cxn>
                  <a:cxn ang="0">
                    <a:pos x="15" y="135"/>
                  </a:cxn>
                  <a:cxn ang="0">
                    <a:pos x="21" y="106"/>
                  </a:cxn>
                  <a:cxn ang="0">
                    <a:pos x="28" y="87"/>
                  </a:cxn>
                  <a:cxn ang="0">
                    <a:pos x="42" y="72"/>
                  </a:cxn>
                </a:cxnLst>
                <a:rect l="0" t="0" r="r" b="b"/>
                <a:pathLst>
                  <a:path w="2232" h="910">
                    <a:moveTo>
                      <a:pt x="42" y="72"/>
                    </a:moveTo>
                    <a:lnTo>
                      <a:pt x="272" y="46"/>
                    </a:lnTo>
                    <a:lnTo>
                      <a:pt x="530" y="0"/>
                    </a:lnTo>
                    <a:lnTo>
                      <a:pt x="707" y="0"/>
                    </a:lnTo>
                    <a:lnTo>
                      <a:pt x="872" y="34"/>
                    </a:lnTo>
                    <a:lnTo>
                      <a:pt x="1009" y="46"/>
                    </a:lnTo>
                    <a:lnTo>
                      <a:pt x="1103" y="51"/>
                    </a:lnTo>
                    <a:lnTo>
                      <a:pt x="1323" y="125"/>
                    </a:lnTo>
                    <a:lnTo>
                      <a:pt x="1485" y="177"/>
                    </a:lnTo>
                    <a:lnTo>
                      <a:pt x="1631" y="272"/>
                    </a:lnTo>
                    <a:lnTo>
                      <a:pt x="1648" y="306"/>
                    </a:lnTo>
                    <a:lnTo>
                      <a:pt x="1899" y="393"/>
                    </a:lnTo>
                    <a:lnTo>
                      <a:pt x="2059" y="513"/>
                    </a:lnTo>
                    <a:lnTo>
                      <a:pt x="2175" y="682"/>
                    </a:lnTo>
                    <a:lnTo>
                      <a:pt x="2232" y="741"/>
                    </a:lnTo>
                    <a:lnTo>
                      <a:pt x="2209" y="770"/>
                    </a:lnTo>
                    <a:lnTo>
                      <a:pt x="2135" y="773"/>
                    </a:lnTo>
                    <a:lnTo>
                      <a:pt x="2032" y="690"/>
                    </a:lnTo>
                    <a:lnTo>
                      <a:pt x="1884" y="536"/>
                    </a:lnTo>
                    <a:lnTo>
                      <a:pt x="1808" y="485"/>
                    </a:lnTo>
                    <a:lnTo>
                      <a:pt x="1751" y="483"/>
                    </a:lnTo>
                    <a:lnTo>
                      <a:pt x="1825" y="638"/>
                    </a:lnTo>
                    <a:lnTo>
                      <a:pt x="1895" y="827"/>
                    </a:lnTo>
                    <a:lnTo>
                      <a:pt x="1893" y="876"/>
                    </a:lnTo>
                    <a:lnTo>
                      <a:pt x="1872" y="887"/>
                    </a:lnTo>
                    <a:lnTo>
                      <a:pt x="1813" y="866"/>
                    </a:lnTo>
                    <a:lnTo>
                      <a:pt x="1796" y="849"/>
                    </a:lnTo>
                    <a:lnTo>
                      <a:pt x="1775" y="872"/>
                    </a:lnTo>
                    <a:lnTo>
                      <a:pt x="1739" y="878"/>
                    </a:lnTo>
                    <a:lnTo>
                      <a:pt x="1707" y="844"/>
                    </a:lnTo>
                    <a:lnTo>
                      <a:pt x="1648" y="665"/>
                    </a:lnTo>
                    <a:lnTo>
                      <a:pt x="1485" y="488"/>
                    </a:lnTo>
                    <a:lnTo>
                      <a:pt x="1391" y="502"/>
                    </a:lnTo>
                    <a:lnTo>
                      <a:pt x="1334" y="524"/>
                    </a:lnTo>
                    <a:lnTo>
                      <a:pt x="1336" y="585"/>
                    </a:lnTo>
                    <a:lnTo>
                      <a:pt x="1445" y="659"/>
                    </a:lnTo>
                    <a:lnTo>
                      <a:pt x="1530" y="739"/>
                    </a:lnTo>
                    <a:lnTo>
                      <a:pt x="1602" y="847"/>
                    </a:lnTo>
                    <a:lnTo>
                      <a:pt x="1591" y="899"/>
                    </a:lnTo>
                    <a:lnTo>
                      <a:pt x="1540" y="910"/>
                    </a:lnTo>
                    <a:lnTo>
                      <a:pt x="1471" y="899"/>
                    </a:lnTo>
                    <a:lnTo>
                      <a:pt x="1291" y="747"/>
                    </a:lnTo>
                    <a:lnTo>
                      <a:pt x="1188" y="716"/>
                    </a:lnTo>
                    <a:lnTo>
                      <a:pt x="1017" y="688"/>
                    </a:lnTo>
                    <a:lnTo>
                      <a:pt x="924" y="631"/>
                    </a:lnTo>
                    <a:lnTo>
                      <a:pt x="815" y="500"/>
                    </a:lnTo>
                    <a:lnTo>
                      <a:pt x="764" y="397"/>
                    </a:lnTo>
                    <a:lnTo>
                      <a:pt x="720" y="353"/>
                    </a:lnTo>
                    <a:lnTo>
                      <a:pt x="627" y="325"/>
                    </a:lnTo>
                    <a:lnTo>
                      <a:pt x="447" y="427"/>
                    </a:lnTo>
                    <a:lnTo>
                      <a:pt x="277" y="500"/>
                    </a:lnTo>
                    <a:lnTo>
                      <a:pt x="122" y="530"/>
                    </a:lnTo>
                    <a:lnTo>
                      <a:pt x="114" y="530"/>
                    </a:lnTo>
                    <a:lnTo>
                      <a:pt x="97" y="534"/>
                    </a:lnTo>
                    <a:lnTo>
                      <a:pt x="85" y="534"/>
                    </a:lnTo>
                    <a:lnTo>
                      <a:pt x="76" y="536"/>
                    </a:lnTo>
                    <a:lnTo>
                      <a:pt x="65" y="536"/>
                    </a:lnTo>
                    <a:lnTo>
                      <a:pt x="59" y="536"/>
                    </a:lnTo>
                    <a:lnTo>
                      <a:pt x="47" y="528"/>
                    </a:lnTo>
                    <a:lnTo>
                      <a:pt x="38" y="515"/>
                    </a:lnTo>
                    <a:lnTo>
                      <a:pt x="32" y="504"/>
                    </a:lnTo>
                    <a:lnTo>
                      <a:pt x="28" y="492"/>
                    </a:lnTo>
                    <a:lnTo>
                      <a:pt x="23" y="479"/>
                    </a:lnTo>
                    <a:lnTo>
                      <a:pt x="19" y="465"/>
                    </a:lnTo>
                    <a:lnTo>
                      <a:pt x="13" y="448"/>
                    </a:lnTo>
                    <a:lnTo>
                      <a:pt x="9" y="431"/>
                    </a:lnTo>
                    <a:lnTo>
                      <a:pt x="6" y="410"/>
                    </a:lnTo>
                    <a:lnTo>
                      <a:pt x="4" y="391"/>
                    </a:lnTo>
                    <a:lnTo>
                      <a:pt x="0" y="369"/>
                    </a:lnTo>
                    <a:lnTo>
                      <a:pt x="0" y="346"/>
                    </a:lnTo>
                    <a:lnTo>
                      <a:pt x="0" y="323"/>
                    </a:lnTo>
                    <a:lnTo>
                      <a:pt x="2" y="300"/>
                    </a:lnTo>
                    <a:lnTo>
                      <a:pt x="2" y="274"/>
                    </a:lnTo>
                    <a:lnTo>
                      <a:pt x="2" y="249"/>
                    </a:lnTo>
                    <a:lnTo>
                      <a:pt x="2" y="226"/>
                    </a:lnTo>
                    <a:lnTo>
                      <a:pt x="6" y="205"/>
                    </a:lnTo>
                    <a:lnTo>
                      <a:pt x="6" y="184"/>
                    </a:lnTo>
                    <a:lnTo>
                      <a:pt x="9" y="167"/>
                    </a:lnTo>
                    <a:lnTo>
                      <a:pt x="11" y="148"/>
                    </a:lnTo>
                    <a:lnTo>
                      <a:pt x="15" y="135"/>
                    </a:lnTo>
                    <a:lnTo>
                      <a:pt x="17" y="118"/>
                    </a:lnTo>
                    <a:lnTo>
                      <a:pt x="21" y="106"/>
                    </a:lnTo>
                    <a:lnTo>
                      <a:pt x="25" y="95"/>
                    </a:lnTo>
                    <a:lnTo>
                      <a:pt x="28" y="87"/>
                    </a:lnTo>
                    <a:lnTo>
                      <a:pt x="34" y="76"/>
                    </a:lnTo>
                    <a:lnTo>
                      <a:pt x="42" y="72"/>
                    </a:lnTo>
                    <a:lnTo>
                      <a:pt x="42" y="72"/>
                    </a:ln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3"/>
              <p:cNvSpPr>
                <a:spLocks/>
              </p:cNvSpPr>
              <p:nvPr/>
            </p:nvSpPr>
            <p:spPr bwMode="auto">
              <a:xfrm>
                <a:off x="596041" y="840621"/>
                <a:ext cx="161349" cy="102838"/>
              </a:xfrm>
              <a:custGeom>
                <a:avLst/>
                <a:gdLst/>
                <a:ahLst/>
                <a:cxnLst>
                  <a:cxn ang="0">
                    <a:pos x="0" y="17"/>
                  </a:cxn>
                  <a:cxn ang="0">
                    <a:pos x="9" y="17"/>
                  </a:cxn>
                  <a:cxn ang="0">
                    <a:pos x="20" y="19"/>
                  </a:cxn>
                  <a:cxn ang="0">
                    <a:pos x="30" y="21"/>
                  </a:cxn>
                  <a:cxn ang="0">
                    <a:pos x="41" y="27"/>
                  </a:cxn>
                  <a:cxn ang="0">
                    <a:pos x="51" y="30"/>
                  </a:cxn>
                  <a:cxn ang="0">
                    <a:pos x="62" y="36"/>
                  </a:cxn>
                  <a:cxn ang="0">
                    <a:pos x="72" y="42"/>
                  </a:cxn>
                  <a:cxn ang="0">
                    <a:pos x="83" y="49"/>
                  </a:cxn>
                  <a:cxn ang="0">
                    <a:pos x="102" y="61"/>
                  </a:cxn>
                  <a:cxn ang="0">
                    <a:pos x="121" y="72"/>
                  </a:cxn>
                  <a:cxn ang="0">
                    <a:pos x="136" y="84"/>
                  </a:cxn>
                  <a:cxn ang="0">
                    <a:pos x="154" y="97"/>
                  </a:cxn>
                  <a:cxn ang="0">
                    <a:pos x="161" y="99"/>
                  </a:cxn>
                  <a:cxn ang="0">
                    <a:pos x="169" y="97"/>
                  </a:cxn>
                  <a:cxn ang="0">
                    <a:pos x="169" y="89"/>
                  </a:cxn>
                  <a:cxn ang="0">
                    <a:pos x="167" y="80"/>
                  </a:cxn>
                  <a:cxn ang="0">
                    <a:pos x="152" y="67"/>
                  </a:cxn>
                  <a:cxn ang="0">
                    <a:pos x="136" y="55"/>
                  </a:cxn>
                  <a:cxn ang="0">
                    <a:pos x="119" y="44"/>
                  </a:cxn>
                  <a:cxn ang="0">
                    <a:pos x="102" y="32"/>
                  </a:cxn>
                  <a:cxn ang="0">
                    <a:pos x="95" y="27"/>
                  </a:cxn>
                  <a:cxn ang="0">
                    <a:pos x="87" y="23"/>
                  </a:cxn>
                  <a:cxn ang="0">
                    <a:pos x="76" y="17"/>
                  </a:cxn>
                  <a:cxn ang="0">
                    <a:pos x="66" y="13"/>
                  </a:cxn>
                  <a:cxn ang="0">
                    <a:pos x="53" y="8"/>
                  </a:cxn>
                  <a:cxn ang="0">
                    <a:pos x="39" y="4"/>
                  </a:cxn>
                  <a:cxn ang="0">
                    <a:pos x="28" y="0"/>
                  </a:cxn>
                  <a:cxn ang="0">
                    <a:pos x="19" y="0"/>
                  </a:cxn>
                  <a:cxn ang="0">
                    <a:pos x="3" y="2"/>
                  </a:cxn>
                  <a:cxn ang="0">
                    <a:pos x="0" y="17"/>
                  </a:cxn>
                  <a:cxn ang="0">
                    <a:pos x="0" y="17"/>
                  </a:cxn>
                </a:cxnLst>
                <a:rect l="0" t="0" r="r" b="b"/>
                <a:pathLst>
                  <a:path w="169" h="99">
                    <a:moveTo>
                      <a:pt x="0" y="17"/>
                    </a:moveTo>
                    <a:lnTo>
                      <a:pt x="9" y="17"/>
                    </a:lnTo>
                    <a:lnTo>
                      <a:pt x="20" y="19"/>
                    </a:lnTo>
                    <a:lnTo>
                      <a:pt x="30" y="21"/>
                    </a:lnTo>
                    <a:lnTo>
                      <a:pt x="41" y="27"/>
                    </a:lnTo>
                    <a:lnTo>
                      <a:pt x="51" y="30"/>
                    </a:lnTo>
                    <a:lnTo>
                      <a:pt x="62" y="36"/>
                    </a:lnTo>
                    <a:lnTo>
                      <a:pt x="72" y="42"/>
                    </a:lnTo>
                    <a:lnTo>
                      <a:pt x="83" y="49"/>
                    </a:lnTo>
                    <a:lnTo>
                      <a:pt x="102" y="61"/>
                    </a:lnTo>
                    <a:lnTo>
                      <a:pt x="121" y="72"/>
                    </a:lnTo>
                    <a:lnTo>
                      <a:pt x="136" y="84"/>
                    </a:lnTo>
                    <a:lnTo>
                      <a:pt x="154" y="97"/>
                    </a:lnTo>
                    <a:lnTo>
                      <a:pt x="161" y="99"/>
                    </a:lnTo>
                    <a:lnTo>
                      <a:pt x="169" y="97"/>
                    </a:lnTo>
                    <a:lnTo>
                      <a:pt x="169" y="89"/>
                    </a:lnTo>
                    <a:lnTo>
                      <a:pt x="167" y="80"/>
                    </a:lnTo>
                    <a:lnTo>
                      <a:pt x="152" y="67"/>
                    </a:lnTo>
                    <a:lnTo>
                      <a:pt x="136" y="55"/>
                    </a:lnTo>
                    <a:lnTo>
                      <a:pt x="119" y="44"/>
                    </a:lnTo>
                    <a:lnTo>
                      <a:pt x="102" y="32"/>
                    </a:lnTo>
                    <a:lnTo>
                      <a:pt x="95" y="27"/>
                    </a:lnTo>
                    <a:lnTo>
                      <a:pt x="87" y="23"/>
                    </a:lnTo>
                    <a:lnTo>
                      <a:pt x="76" y="17"/>
                    </a:lnTo>
                    <a:lnTo>
                      <a:pt x="66" y="13"/>
                    </a:lnTo>
                    <a:lnTo>
                      <a:pt x="53" y="8"/>
                    </a:lnTo>
                    <a:lnTo>
                      <a:pt x="39" y="4"/>
                    </a:lnTo>
                    <a:lnTo>
                      <a:pt x="28" y="0"/>
                    </a:lnTo>
                    <a:lnTo>
                      <a:pt x="19" y="0"/>
                    </a:lnTo>
                    <a:lnTo>
                      <a:pt x="3" y="2"/>
                    </a:lnTo>
                    <a:lnTo>
                      <a:pt x="0" y="17"/>
                    </a:lnTo>
                    <a:lnTo>
                      <a:pt x="0" y="17"/>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4"/>
              <p:cNvSpPr>
                <a:spLocks/>
              </p:cNvSpPr>
              <p:nvPr/>
            </p:nvSpPr>
            <p:spPr bwMode="auto">
              <a:xfrm>
                <a:off x="615023" y="804943"/>
                <a:ext cx="102504" cy="155306"/>
              </a:xfrm>
              <a:custGeom>
                <a:avLst/>
                <a:gdLst/>
                <a:ahLst/>
                <a:cxnLst>
                  <a:cxn ang="0">
                    <a:pos x="108" y="9"/>
                  </a:cxn>
                  <a:cxn ang="0">
                    <a:pos x="100" y="0"/>
                  </a:cxn>
                  <a:cxn ang="0">
                    <a:pos x="93" y="4"/>
                  </a:cxn>
                  <a:cxn ang="0">
                    <a:pos x="83" y="15"/>
                  </a:cxn>
                  <a:cxn ang="0">
                    <a:pos x="79" y="30"/>
                  </a:cxn>
                  <a:cxn ang="0">
                    <a:pos x="72" y="43"/>
                  </a:cxn>
                  <a:cxn ang="0">
                    <a:pos x="62" y="64"/>
                  </a:cxn>
                  <a:cxn ang="0">
                    <a:pos x="53" y="74"/>
                  </a:cxn>
                  <a:cxn ang="0">
                    <a:pos x="47" y="85"/>
                  </a:cxn>
                  <a:cxn ang="0">
                    <a:pos x="39" y="95"/>
                  </a:cxn>
                  <a:cxn ang="0">
                    <a:pos x="34" y="104"/>
                  </a:cxn>
                  <a:cxn ang="0">
                    <a:pos x="20" y="116"/>
                  </a:cxn>
                  <a:cxn ang="0">
                    <a:pos x="5" y="129"/>
                  </a:cxn>
                  <a:cxn ang="0">
                    <a:pos x="0" y="139"/>
                  </a:cxn>
                  <a:cxn ang="0">
                    <a:pos x="3" y="146"/>
                  </a:cxn>
                  <a:cxn ang="0">
                    <a:pos x="11" y="146"/>
                  </a:cxn>
                  <a:cxn ang="0">
                    <a:pos x="20" y="146"/>
                  </a:cxn>
                  <a:cxn ang="0">
                    <a:pos x="34" y="131"/>
                  </a:cxn>
                  <a:cxn ang="0">
                    <a:pos x="49" y="116"/>
                  </a:cxn>
                  <a:cxn ang="0">
                    <a:pos x="64" y="99"/>
                  </a:cxn>
                  <a:cxn ang="0">
                    <a:pos x="78" y="83"/>
                  </a:cxn>
                  <a:cxn ang="0">
                    <a:pos x="87" y="64"/>
                  </a:cxn>
                  <a:cxn ang="0">
                    <a:pos x="98" y="45"/>
                  </a:cxn>
                  <a:cxn ang="0">
                    <a:pos x="104" y="26"/>
                  </a:cxn>
                  <a:cxn ang="0">
                    <a:pos x="108" y="9"/>
                  </a:cxn>
                  <a:cxn ang="0">
                    <a:pos x="108" y="9"/>
                  </a:cxn>
                </a:cxnLst>
                <a:rect l="0" t="0" r="r" b="b"/>
                <a:pathLst>
                  <a:path w="108" h="146">
                    <a:moveTo>
                      <a:pt x="108" y="9"/>
                    </a:moveTo>
                    <a:lnTo>
                      <a:pt x="100" y="0"/>
                    </a:lnTo>
                    <a:lnTo>
                      <a:pt x="93" y="4"/>
                    </a:lnTo>
                    <a:lnTo>
                      <a:pt x="83" y="15"/>
                    </a:lnTo>
                    <a:lnTo>
                      <a:pt x="79" y="30"/>
                    </a:lnTo>
                    <a:lnTo>
                      <a:pt x="72" y="43"/>
                    </a:lnTo>
                    <a:lnTo>
                      <a:pt x="62" y="64"/>
                    </a:lnTo>
                    <a:lnTo>
                      <a:pt x="53" y="74"/>
                    </a:lnTo>
                    <a:lnTo>
                      <a:pt x="47" y="85"/>
                    </a:lnTo>
                    <a:lnTo>
                      <a:pt x="39" y="95"/>
                    </a:lnTo>
                    <a:lnTo>
                      <a:pt x="34" y="104"/>
                    </a:lnTo>
                    <a:lnTo>
                      <a:pt x="20" y="116"/>
                    </a:lnTo>
                    <a:lnTo>
                      <a:pt x="5" y="129"/>
                    </a:lnTo>
                    <a:lnTo>
                      <a:pt x="0" y="139"/>
                    </a:lnTo>
                    <a:lnTo>
                      <a:pt x="3" y="146"/>
                    </a:lnTo>
                    <a:lnTo>
                      <a:pt x="11" y="146"/>
                    </a:lnTo>
                    <a:lnTo>
                      <a:pt x="20" y="146"/>
                    </a:lnTo>
                    <a:lnTo>
                      <a:pt x="34" y="131"/>
                    </a:lnTo>
                    <a:lnTo>
                      <a:pt x="49" y="116"/>
                    </a:lnTo>
                    <a:lnTo>
                      <a:pt x="64" y="99"/>
                    </a:lnTo>
                    <a:lnTo>
                      <a:pt x="78" y="83"/>
                    </a:lnTo>
                    <a:lnTo>
                      <a:pt x="87" y="64"/>
                    </a:lnTo>
                    <a:lnTo>
                      <a:pt x="98" y="45"/>
                    </a:lnTo>
                    <a:lnTo>
                      <a:pt x="104" y="26"/>
                    </a:lnTo>
                    <a:lnTo>
                      <a:pt x="108" y="9"/>
                    </a:lnTo>
                    <a:lnTo>
                      <a:pt x="108" y="9"/>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5"/>
              <p:cNvSpPr>
                <a:spLocks/>
              </p:cNvSpPr>
              <p:nvPr/>
            </p:nvSpPr>
            <p:spPr bwMode="auto">
              <a:xfrm>
                <a:off x="1089578" y="639143"/>
                <a:ext cx="58845" cy="109134"/>
              </a:xfrm>
              <a:custGeom>
                <a:avLst/>
                <a:gdLst/>
                <a:ahLst/>
                <a:cxnLst>
                  <a:cxn ang="0">
                    <a:pos x="20" y="4"/>
                  </a:cxn>
                  <a:cxn ang="0">
                    <a:pos x="9" y="0"/>
                  </a:cxn>
                  <a:cxn ang="0">
                    <a:pos x="3" y="2"/>
                  </a:cxn>
                  <a:cxn ang="0">
                    <a:pos x="0" y="2"/>
                  </a:cxn>
                  <a:cxn ang="0">
                    <a:pos x="0" y="6"/>
                  </a:cxn>
                  <a:cxn ang="0">
                    <a:pos x="1" y="13"/>
                  </a:cxn>
                  <a:cxn ang="0">
                    <a:pos x="11" y="27"/>
                  </a:cxn>
                  <a:cxn ang="0">
                    <a:pos x="20" y="40"/>
                  </a:cxn>
                  <a:cxn ang="0">
                    <a:pos x="30" y="55"/>
                  </a:cxn>
                  <a:cxn ang="0">
                    <a:pos x="36" y="70"/>
                  </a:cxn>
                  <a:cxn ang="0">
                    <a:pos x="39" y="84"/>
                  </a:cxn>
                  <a:cxn ang="0">
                    <a:pos x="38" y="97"/>
                  </a:cxn>
                  <a:cxn ang="0">
                    <a:pos x="45" y="105"/>
                  </a:cxn>
                  <a:cxn ang="0">
                    <a:pos x="53" y="103"/>
                  </a:cxn>
                  <a:cxn ang="0">
                    <a:pos x="62" y="93"/>
                  </a:cxn>
                  <a:cxn ang="0">
                    <a:pos x="62" y="80"/>
                  </a:cxn>
                  <a:cxn ang="0">
                    <a:pos x="62" y="67"/>
                  </a:cxn>
                  <a:cxn ang="0">
                    <a:pos x="57" y="53"/>
                  </a:cxn>
                  <a:cxn ang="0">
                    <a:pos x="53" y="42"/>
                  </a:cxn>
                  <a:cxn ang="0">
                    <a:pos x="45" y="31"/>
                  </a:cxn>
                  <a:cxn ang="0">
                    <a:pos x="38" y="19"/>
                  </a:cxn>
                  <a:cxn ang="0">
                    <a:pos x="28" y="10"/>
                  </a:cxn>
                  <a:cxn ang="0">
                    <a:pos x="20" y="4"/>
                  </a:cxn>
                  <a:cxn ang="0">
                    <a:pos x="20" y="4"/>
                  </a:cxn>
                </a:cxnLst>
                <a:rect l="0" t="0" r="r" b="b"/>
                <a:pathLst>
                  <a:path w="62" h="105">
                    <a:moveTo>
                      <a:pt x="20" y="4"/>
                    </a:moveTo>
                    <a:lnTo>
                      <a:pt x="9" y="0"/>
                    </a:lnTo>
                    <a:lnTo>
                      <a:pt x="3" y="2"/>
                    </a:lnTo>
                    <a:lnTo>
                      <a:pt x="0" y="2"/>
                    </a:lnTo>
                    <a:lnTo>
                      <a:pt x="0" y="6"/>
                    </a:lnTo>
                    <a:lnTo>
                      <a:pt x="1" y="13"/>
                    </a:lnTo>
                    <a:lnTo>
                      <a:pt x="11" y="27"/>
                    </a:lnTo>
                    <a:lnTo>
                      <a:pt x="20" y="40"/>
                    </a:lnTo>
                    <a:lnTo>
                      <a:pt x="30" y="55"/>
                    </a:lnTo>
                    <a:lnTo>
                      <a:pt x="36" y="70"/>
                    </a:lnTo>
                    <a:lnTo>
                      <a:pt x="39" y="84"/>
                    </a:lnTo>
                    <a:lnTo>
                      <a:pt x="38" y="97"/>
                    </a:lnTo>
                    <a:lnTo>
                      <a:pt x="45" y="105"/>
                    </a:lnTo>
                    <a:lnTo>
                      <a:pt x="53" y="103"/>
                    </a:lnTo>
                    <a:lnTo>
                      <a:pt x="62" y="93"/>
                    </a:lnTo>
                    <a:lnTo>
                      <a:pt x="62" y="80"/>
                    </a:lnTo>
                    <a:lnTo>
                      <a:pt x="62" y="67"/>
                    </a:lnTo>
                    <a:lnTo>
                      <a:pt x="57" y="53"/>
                    </a:lnTo>
                    <a:lnTo>
                      <a:pt x="53" y="42"/>
                    </a:lnTo>
                    <a:lnTo>
                      <a:pt x="45" y="31"/>
                    </a:lnTo>
                    <a:lnTo>
                      <a:pt x="38" y="19"/>
                    </a:lnTo>
                    <a:lnTo>
                      <a:pt x="28" y="10"/>
                    </a:lnTo>
                    <a:lnTo>
                      <a:pt x="20" y="4"/>
                    </a:lnTo>
                    <a:lnTo>
                      <a:pt x="20" y="4"/>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6"/>
              <p:cNvSpPr>
                <a:spLocks/>
              </p:cNvSpPr>
              <p:nvPr/>
            </p:nvSpPr>
            <p:spPr bwMode="auto">
              <a:xfrm>
                <a:off x="880774" y="754574"/>
                <a:ext cx="74031" cy="98641"/>
              </a:xfrm>
              <a:custGeom>
                <a:avLst/>
                <a:gdLst/>
                <a:ahLst/>
                <a:cxnLst>
                  <a:cxn ang="0">
                    <a:pos x="21" y="2"/>
                  </a:cxn>
                  <a:cxn ang="0">
                    <a:pos x="10" y="0"/>
                  </a:cxn>
                  <a:cxn ang="0">
                    <a:pos x="4" y="2"/>
                  </a:cxn>
                  <a:cxn ang="0">
                    <a:pos x="0" y="2"/>
                  </a:cxn>
                  <a:cxn ang="0">
                    <a:pos x="2" y="8"/>
                  </a:cxn>
                  <a:cxn ang="0">
                    <a:pos x="6" y="16"/>
                  </a:cxn>
                  <a:cxn ang="0">
                    <a:pos x="17" y="27"/>
                  </a:cxn>
                  <a:cxn ang="0">
                    <a:pos x="29" y="38"/>
                  </a:cxn>
                  <a:cxn ang="0">
                    <a:pos x="42" y="52"/>
                  </a:cxn>
                  <a:cxn ang="0">
                    <a:pos x="51" y="63"/>
                  </a:cxn>
                  <a:cxn ang="0">
                    <a:pos x="55" y="76"/>
                  </a:cxn>
                  <a:cxn ang="0">
                    <a:pos x="57" y="88"/>
                  </a:cxn>
                  <a:cxn ang="0">
                    <a:pos x="67" y="95"/>
                  </a:cxn>
                  <a:cxn ang="0">
                    <a:pos x="74" y="92"/>
                  </a:cxn>
                  <a:cxn ang="0">
                    <a:pos x="80" y="80"/>
                  </a:cxn>
                  <a:cxn ang="0">
                    <a:pos x="78" y="67"/>
                  </a:cxn>
                  <a:cxn ang="0">
                    <a:pos x="74" y="54"/>
                  </a:cxn>
                  <a:cxn ang="0">
                    <a:pos x="67" y="42"/>
                  </a:cxn>
                  <a:cxn ang="0">
                    <a:pos x="61" y="33"/>
                  </a:cxn>
                  <a:cxn ang="0">
                    <a:pos x="51" y="21"/>
                  </a:cxn>
                  <a:cxn ang="0">
                    <a:pos x="42" y="14"/>
                  </a:cxn>
                  <a:cxn ang="0">
                    <a:pos x="30" y="6"/>
                  </a:cxn>
                  <a:cxn ang="0">
                    <a:pos x="21" y="2"/>
                  </a:cxn>
                  <a:cxn ang="0">
                    <a:pos x="21" y="2"/>
                  </a:cxn>
                </a:cxnLst>
                <a:rect l="0" t="0" r="r" b="b"/>
                <a:pathLst>
                  <a:path w="80" h="95">
                    <a:moveTo>
                      <a:pt x="21" y="2"/>
                    </a:moveTo>
                    <a:lnTo>
                      <a:pt x="10" y="0"/>
                    </a:lnTo>
                    <a:lnTo>
                      <a:pt x="4" y="2"/>
                    </a:lnTo>
                    <a:lnTo>
                      <a:pt x="0" y="2"/>
                    </a:lnTo>
                    <a:lnTo>
                      <a:pt x="2" y="8"/>
                    </a:lnTo>
                    <a:lnTo>
                      <a:pt x="6" y="16"/>
                    </a:lnTo>
                    <a:lnTo>
                      <a:pt x="17" y="27"/>
                    </a:lnTo>
                    <a:lnTo>
                      <a:pt x="29" y="38"/>
                    </a:lnTo>
                    <a:lnTo>
                      <a:pt x="42" y="52"/>
                    </a:lnTo>
                    <a:lnTo>
                      <a:pt x="51" y="63"/>
                    </a:lnTo>
                    <a:lnTo>
                      <a:pt x="55" y="76"/>
                    </a:lnTo>
                    <a:lnTo>
                      <a:pt x="57" y="88"/>
                    </a:lnTo>
                    <a:lnTo>
                      <a:pt x="67" y="95"/>
                    </a:lnTo>
                    <a:lnTo>
                      <a:pt x="74" y="92"/>
                    </a:lnTo>
                    <a:lnTo>
                      <a:pt x="80" y="80"/>
                    </a:lnTo>
                    <a:lnTo>
                      <a:pt x="78" y="67"/>
                    </a:lnTo>
                    <a:lnTo>
                      <a:pt x="74" y="54"/>
                    </a:lnTo>
                    <a:lnTo>
                      <a:pt x="67" y="42"/>
                    </a:lnTo>
                    <a:lnTo>
                      <a:pt x="61" y="33"/>
                    </a:lnTo>
                    <a:lnTo>
                      <a:pt x="51" y="21"/>
                    </a:lnTo>
                    <a:lnTo>
                      <a:pt x="42" y="14"/>
                    </a:lnTo>
                    <a:lnTo>
                      <a:pt x="30" y="6"/>
                    </a:lnTo>
                    <a:lnTo>
                      <a:pt x="21" y="2"/>
                    </a:lnTo>
                    <a:lnTo>
                      <a:pt x="21" y="2"/>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7"/>
              <p:cNvSpPr>
                <a:spLocks/>
              </p:cNvSpPr>
              <p:nvPr/>
            </p:nvSpPr>
            <p:spPr bwMode="auto">
              <a:xfrm>
                <a:off x="759288" y="773462"/>
                <a:ext cx="81624" cy="113331"/>
              </a:xfrm>
              <a:custGeom>
                <a:avLst/>
                <a:gdLst/>
                <a:ahLst/>
                <a:cxnLst>
                  <a:cxn ang="0">
                    <a:pos x="85" y="16"/>
                  </a:cxn>
                  <a:cxn ang="0">
                    <a:pos x="79" y="2"/>
                  </a:cxn>
                  <a:cxn ang="0">
                    <a:pos x="74" y="0"/>
                  </a:cxn>
                  <a:cxn ang="0">
                    <a:pos x="64" y="8"/>
                  </a:cxn>
                  <a:cxn ang="0">
                    <a:pos x="57" y="23"/>
                  </a:cxn>
                  <a:cxn ang="0">
                    <a:pos x="47" y="40"/>
                  </a:cxn>
                  <a:cxn ang="0">
                    <a:pos x="38" y="59"/>
                  </a:cxn>
                  <a:cxn ang="0">
                    <a:pos x="26" y="74"/>
                  </a:cxn>
                  <a:cxn ang="0">
                    <a:pos x="17" y="84"/>
                  </a:cxn>
                  <a:cxn ang="0">
                    <a:pos x="3" y="93"/>
                  </a:cxn>
                  <a:cxn ang="0">
                    <a:pos x="0" y="103"/>
                  </a:cxn>
                  <a:cxn ang="0">
                    <a:pos x="3" y="109"/>
                  </a:cxn>
                  <a:cxn ang="0">
                    <a:pos x="19" y="107"/>
                  </a:cxn>
                  <a:cxn ang="0">
                    <a:pos x="28" y="99"/>
                  </a:cxn>
                  <a:cxn ang="0">
                    <a:pos x="40" y="90"/>
                  </a:cxn>
                  <a:cxn ang="0">
                    <a:pos x="49" y="78"/>
                  </a:cxn>
                  <a:cxn ang="0">
                    <a:pos x="60" y="67"/>
                  </a:cxn>
                  <a:cxn ang="0">
                    <a:pos x="68" y="52"/>
                  </a:cxn>
                  <a:cxn ang="0">
                    <a:pos x="76" y="40"/>
                  </a:cxn>
                  <a:cxn ang="0">
                    <a:pos x="79" y="27"/>
                  </a:cxn>
                  <a:cxn ang="0">
                    <a:pos x="85" y="16"/>
                  </a:cxn>
                  <a:cxn ang="0">
                    <a:pos x="85" y="16"/>
                  </a:cxn>
                </a:cxnLst>
                <a:rect l="0" t="0" r="r" b="b"/>
                <a:pathLst>
                  <a:path w="85" h="109">
                    <a:moveTo>
                      <a:pt x="85" y="16"/>
                    </a:moveTo>
                    <a:lnTo>
                      <a:pt x="79" y="2"/>
                    </a:lnTo>
                    <a:lnTo>
                      <a:pt x="74" y="0"/>
                    </a:lnTo>
                    <a:lnTo>
                      <a:pt x="64" y="8"/>
                    </a:lnTo>
                    <a:lnTo>
                      <a:pt x="57" y="23"/>
                    </a:lnTo>
                    <a:lnTo>
                      <a:pt x="47" y="40"/>
                    </a:lnTo>
                    <a:lnTo>
                      <a:pt x="38" y="59"/>
                    </a:lnTo>
                    <a:lnTo>
                      <a:pt x="26" y="74"/>
                    </a:lnTo>
                    <a:lnTo>
                      <a:pt x="17" y="84"/>
                    </a:lnTo>
                    <a:lnTo>
                      <a:pt x="3" y="93"/>
                    </a:lnTo>
                    <a:lnTo>
                      <a:pt x="0" y="103"/>
                    </a:lnTo>
                    <a:lnTo>
                      <a:pt x="3" y="109"/>
                    </a:lnTo>
                    <a:lnTo>
                      <a:pt x="19" y="107"/>
                    </a:lnTo>
                    <a:lnTo>
                      <a:pt x="28" y="99"/>
                    </a:lnTo>
                    <a:lnTo>
                      <a:pt x="40" y="90"/>
                    </a:lnTo>
                    <a:lnTo>
                      <a:pt x="49" y="78"/>
                    </a:lnTo>
                    <a:lnTo>
                      <a:pt x="60" y="67"/>
                    </a:lnTo>
                    <a:lnTo>
                      <a:pt x="68" y="52"/>
                    </a:lnTo>
                    <a:lnTo>
                      <a:pt x="76" y="40"/>
                    </a:lnTo>
                    <a:lnTo>
                      <a:pt x="79" y="27"/>
                    </a:lnTo>
                    <a:lnTo>
                      <a:pt x="85" y="16"/>
                    </a:lnTo>
                    <a:lnTo>
                      <a:pt x="85" y="16"/>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8"/>
              <p:cNvSpPr>
                <a:spLocks/>
              </p:cNvSpPr>
              <p:nvPr/>
            </p:nvSpPr>
            <p:spPr bwMode="auto">
              <a:xfrm>
                <a:off x="715629" y="800746"/>
                <a:ext cx="170840" cy="96542"/>
              </a:xfrm>
              <a:custGeom>
                <a:avLst/>
                <a:gdLst/>
                <a:ahLst/>
                <a:cxnLst>
                  <a:cxn ang="0">
                    <a:pos x="0" y="19"/>
                  </a:cxn>
                  <a:cxn ang="0">
                    <a:pos x="10" y="19"/>
                  </a:cxn>
                  <a:cxn ang="0">
                    <a:pos x="21" y="21"/>
                  </a:cxn>
                  <a:cxn ang="0">
                    <a:pos x="32" y="23"/>
                  </a:cxn>
                  <a:cxn ang="0">
                    <a:pos x="44" y="27"/>
                  </a:cxn>
                  <a:cxn ang="0">
                    <a:pos x="53" y="30"/>
                  </a:cxn>
                  <a:cxn ang="0">
                    <a:pos x="65" y="34"/>
                  </a:cxn>
                  <a:cxn ang="0">
                    <a:pos x="76" y="40"/>
                  </a:cxn>
                  <a:cxn ang="0">
                    <a:pos x="87" y="46"/>
                  </a:cxn>
                  <a:cxn ang="0">
                    <a:pos x="106" y="57"/>
                  </a:cxn>
                  <a:cxn ang="0">
                    <a:pos x="127" y="68"/>
                  </a:cxn>
                  <a:cxn ang="0">
                    <a:pos x="145" y="80"/>
                  </a:cxn>
                  <a:cxn ang="0">
                    <a:pos x="162" y="91"/>
                  </a:cxn>
                  <a:cxn ang="0">
                    <a:pos x="171" y="91"/>
                  </a:cxn>
                  <a:cxn ang="0">
                    <a:pos x="179" y="87"/>
                  </a:cxn>
                  <a:cxn ang="0">
                    <a:pos x="181" y="80"/>
                  </a:cxn>
                  <a:cxn ang="0">
                    <a:pos x="179" y="70"/>
                  </a:cxn>
                  <a:cxn ang="0">
                    <a:pos x="162" y="57"/>
                  </a:cxn>
                  <a:cxn ang="0">
                    <a:pos x="146" y="46"/>
                  </a:cxn>
                  <a:cxn ang="0">
                    <a:pos x="127" y="34"/>
                  </a:cxn>
                  <a:cxn ang="0">
                    <a:pos x="110" y="25"/>
                  </a:cxn>
                  <a:cxn ang="0">
                    <a:pos x="103" y="21"/>
                  </a:cxn>
                  <a:cxn ang="0">
                    <a:pos x="93" y="17"/>
                  </a:cxn>
                  <a:cxn ang="0">
                    <a:pos x="82" y="11"/>
                  </a:cxn>
                  <a:cxn ang="0">
                    <a:pos x="70" y="9"/>
                  </a:cxn>
                  <a:cxn ang="0">
                    <a:pos x="55" y="4"/>
                  </a:cxn>
                  <a:cxn ang="0">
                    <a:pos x="42" y="2"/>
                  </a:cxn>
                  <a:cxn ang="0">
                    <a:pos x="29" y="0"/>
                  </a:cxn>
                  <a:cxn ang="0">
                    <a:pos x="19" y="0"/>
                  </a:cxn>
                  <a:cxn ang="0">
                    <a:pos x="4" y="4"/>
                  </a:cxn>
                  <a:cxn ang="0">
                    <a:pos x="0" y="19"/>
                  </a:cxn>
                  <a:cxn ang="0">
                    <a:pos x="0" y="19"/>
                  </a:cxn>
                </a:cxnLst>
                <a:rect l="0" t="0" r="r" b="b"/>
                <a:pathLst>
                  <a:path w="181" h="91">
                    <a:moveTo>
                      <a:pt x="0" y="19"/>
                    </a:moveTo>
                    <a:lnTo>
                      <a:pt x="10" y="19"/>
                    </a:lnTo>
                    <a:lnTo>
                      <a:pt x="21" y="21"/>
                    </a:lnTo>
                    <a:lnTo>
                      <a:pt x="32" y="23"/>
                    </a:lnTo>
                    <a:lnTo>
                      <a:pt x="44" y="27"/>
                    </a:lnTo>
                    <a:lnTo>
                      <a:pt x="53" y="30"/>
                    </a:lnTo>
                    <a:lnTo>
                      <a:pt x="65" y="34"/>
                    </a:lnTo>
                    <a:lnTo>
                      <a:pt x="76" y="40"/>
                    </a:lnTo>
                    <a:lnTo>
                      <a:pt x="87" y="46"/>
                    </a:lnTo>
                    <a:lnTo>
                      <a:pt x="106" y="57"/>
                    </a:lnTo>
                    <a:lnTo>
                      <a:pt x="127" y="68"/>
                    </a:lnTo>
                    <a:lnTo>
                      <a:pt x="145" y="80"/>
                    </a:lnTo>
                    <a:lnTo>
                      <a:pt x="162" y="91"/>
                    </a:lnTo>
                    <a:lnTo>
                      <a:pt x="171" y="91"/>
                    </a:lnTo>
                    <a:lnTo>
                      <a:pt x="179" y="87"/>
                    </a:lnTo>
                    <a:lnTo>
                      <a:pt x="181" y="80"/>
                    </a:lnTo>
                    <a:lnTo>
                      <a:pt x="179" y="70"/>
                    </a:lnTo>
                    <a:lnTo>
                      <a:pt x="162" y="57"/>
                    </a:lnTo>
                    <a:lnTo>
                      <a:pt x="146" y="46"/>
                    </a:lnTo>
                    <a:lnTo>
                      <a:pt x="127" y="34"/>
                    </a:lnTo>
                    <a:lnTo>
                      <a:pt x="110" y="25"/>
                    </a:lnTo>
                    <a:lnTo>
                      <a:pt x="103" y="21"/>
                    </a:lnTo>
                    <a:lnTo>
                      <a:pt x="93" y="17"/>
                    </a:lnTo>
                    <a:lnTo>
                      <a:pt x="82" y="11"/>
                    </a:lnTo>
                    <a:lnTo>
                      <a:pt x="70" y="9"/>
                    </a:lnTo>
                    <a:lnTo>
                      <a:pt x="55" y="4"/>
                    </a:lnTo>
                    <a:lnTo>
                      <a:pt x="42" y="2"/>
                    </a:lnTo>
                    <a:lnTo>
                      <a:pt x="29" y="0"/>
                    </a:lnTo>
                    <a:lnTo>
                      <a:pt x="19" y="0"/>
                    </a:lnTo>
                    <a:lnTo>
                      <a:pt x="4" y="4"/>
                    </a:lnTo>
                    <a:lnTo>
                      <a:pt x="0" y="19"/>
                    </a:lnTo>
                    <a:lnTo>
                      <a:pt x="0" y="19"/>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9"/>
              <p:cNvSpPr>
                <a:spLocks/>
              </p:cNvSpPr>
              <p:nvPr/>
            </p:nvSpPr>
            <p:spPr bwMode="auto">
              <a:xfrm>
                <a:off x="911145" y="689512"/>
                <a:ext cx="167043" cy="96542"/>
              </a:xfrm>
              <a:custGeom>
                <a:avLst/>
                <a:gdLst/>
                <a:ahLst/>
                <a:cxnLst>
                  <a:cxn ang="0">
                    <a:pos x="0" y="20"/>
                  </a:cxn>
                  <a:cxn ang="0">
                    <a:pos x="10" y="20"/>
                  </a:cxn>
                  <a:cxn ang="0">
                    <a:pos x="21" y="20"/>
                  </a:cxn>
                  <a:cxn ang="0">
                    <a:pos x="31" y="22"/>
                  </a:cxn>
                  <a:cxn ang="0">
                    <a:pos x="42" y="28"/>
                  </a:cxn>
                  <a:cxn ang="0">
                    <a:pos x="52" y="30"/>
                  </a:cxn>
                  <a:cxn ang="0">
                    <a:pos x="63" y="36"/>
                  </a:cxn>
                  <a:cxn ang="0">
                    <a:pos x="74" y="41"/>
                  </a:cxn>
                  <a:cxn ang="0">
                    <a:pos x="86" y="47"/>
                  </a:cxn>
                  <a:cxn ang="0">
                    <a:pos x="105" y="58"/>
                  </a:cxn>
                  <a:cxn ang="0">
                    <a:pos x="126" y="70"/>
                  </a:cxn>
                  <a:cxn ang="0">
                    <a:pos x="143" y="79"/>
                  </a:cxn>
                  <a:cxn ang="0">
                    <a:pos x="160" y="91"/>
                  </a:cxn>
                  <a:cxn ang="0">
                    <a:pos x="170" y="91"/>
                  </a:cxn>
                  <a:cxn ang="0">
                    <a:pos x="177" y="89"/>
                  </a:cxn>
                  <a:cxn ang="0">
                    <a:pos x="177" y="83"/>
                  </a:cxn>
                  <a:cxn ang="0">
                    <a:pos x="171" y="74"/>
                  </a:cxn>
                  <a:cxn ang="0">
                    <a:pos x="154" y="60"/>
                  </a:cxn>
                  <a:cxn ang="0">
                    <a:pos x="141" y="49"/>
                  </a:cxn>
                  <a:cxn ang="0">
                    <a:pos x="124" y="38"/>
                  </a:cxn>
                  <a:cxn ang="0">
                    <a:pos x="105" y="28"/>
                  </a:cxn>
                  <a:cxn ang="0">
                    <a:pos x="97" y="22"/>
                  </a:cxn>
                  <a:cxn ang="0">
                    <a:pos x="88" y="19"/>
                  </a:cxn>
                  <a:cxn ang="0">
                    <a:pos x="76" y="15"/>
                  </a:cxn>
                  <a:cxn ang="0">
                    <a:pos x="67" y="11"/>
                  </a:cxn>
                  <a:cxn ang="0">
                    <a:pos x="54" y="5"/>
                  </a:cxn>
                  <a:cxn ang="0">
                    <a:pos x="40" y="1"/>
                  </a:cxn>
                  <a:cxn ang="0">
                    <a:pos x="29" y="0"/>
                  </a:cxn>
                  <a:cxn ang="0">
                    <a:pos x="19" y="0"/>
                  </a:cxn>
                  <a:cxn ang="0">
                    <a:pos x="10" y="0"/>
                  </a:cxn>
                  <a:cxn ang="0">
                    <a:pos x="4" y="3"/>
                  </a:cxn>
                  <a:cxn ang="0">
                    <a:pos x="0" y="9"/>
                  </a:cxn>
                  <a:cxn ang="0">
                    <a:pos x="0" y="20"/>
                  </a:cxn>
                  <a:cxn ang="0">
                    <a:pos x="0" y="20"/>
                  </a:cxn>
                </a:cxnLst>
                <a:rect l="0" t="0" r="r" b="b"/>
                <a:pathLst>
                  <a:path w="177" h="91">
                    <a:moveTo>
                      <a:pt x="0" y="20"/>
                    </a:moveTo>
                    <a:lnTo>
                      <a:pt x="10" y="20"/>
                    </a:lnTo>
                    <a:lnTo>
                      <a:pt x="21" y="20"/>
                    </a:lnTo>
                    <a:lnTo>
                      <a:pt x="31" y="22"/>
                    </a:lnTo>
                    <a:lnTo>
                      <a:pt x="42" y="28"/>
                    </a:lnTo>
                    <a:lnTo>
                      <a:pt x="52" y="30"/>
                    </a:lnTo>
                    <a:lnTo>
                      <a:pt x="63" y="36"/>
                    </a:lnTo>
                    <a:lnTo>
                      <a:pt x="74" y="41"/>
                    </a:lnTo>
                    <a:lnTo>
                      <a:pt x="86" y="47"/>
                    </a:lnTo>
                    <a:lnTo>
                      <a:pt x="105" y="58"/>
                    </a:lnTo>
                    <a:lnTo>
                      <a:pt x="126" y="70"/>
                    </a:lnTo>
                    <a:lnTo>
                      <a:pt x="143" y="79"/>
                    </a:lnTo>
                    <a:lnTo>
                      <a:pt x="160" y="91"/>
                    </a:lnTo>
                    <a:lnTo>
                      <a:pt x="170" y="91"/>
                    </a:lnTo>
                    <a:lnTo>
                      <a:pt x="177" y="89"/>
                    </a:lnTo>
                    <a:lnTo>
                      <a:pt x="177" y="83"/>
                    </a:lnTo>
                    <a:lnTo>
                      <a:pt x="171" y="74"/>
                    </a:lnTo>
                    <a:lnTo>
                      <a:pt x="154" y="60"/>
                    </a:lnTo>
                    <a:lnTo>
                      <a:pt x="141" y="49"/>
                    </a:lnTo>
                    <a:lnTo>
                      <a:pt x="124" y="38"/>
                    </a:lnTo>
                    <a:lnTo>
                      <a:pt x="105" y="28"/>
                    </a:lnTo>
                    <a:lnTo>
                      <a:pt x="97" y="22"/>
                    </a:lnTo>
                    <a:lnTo>
                      <a:pt x="88" y="19"/>
                    </a:lnTo>
                    <a:lnTo>
                      <a:pt x="76" y="15"/>
                    </a:lnTo>
                    <a:lnTo>
                      <a:pt x="67" y="11"/>
                    </a:lnTo>
                    <a:lnTo>
                      <a:pt x="54" y="5"/>
                    </a:lnTo>
                    <a:lnTo>
                      <a:pt x="40" y="1"/>
                    </a:lnTo>
                    <a:lnTo>
                      <a:pt x="29" y="0"/>
                    </a:lnTo>
                    <a:lnTo>
                      <a:pt x="19" y="0"/>
                    </a:lnTo>
                    <a:lnTo>
                      <a:pt x="10" y="0"/>
                    </a:lnTo>
                    <a:lnTo>
                      <a:pt x="4" y="3"/>
                    </a:lnTo>
                    <a:lnTo>
                      <a:pt x="0" y="9"/>
                    </a:lnTo>
                    <a:lnTo>
                      <a:pt x="0" y="20"/>
                    </a:lnTo>
                    <a:lnTo>
                      <a:pt x="0" y="20"/>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30"/>
              <p:cNvSpPr>
                <a:spLocks/>
              </p:cNvSpPr>
              <p:nvPr/>
            </p:nvSpPr>
            <p:spPr bwMode="auto">
              <a:xfrm>
                <a:off x="977584" y="706302"/>
                <a:ext cx="110097" cy="81851"/>
              </a:xfrm>
              <a:custGeom>
                <a:avLst/>
                <a:gdLst/>
                <a:ahLst/>
                <a:cxnLst>
                  <a:cxn ang="0">
                    <a:pos x="3" y="62"/>
                  </a:cxn>
                  <a:cxn ang="0">
                    <a:pos x="0" y="76"/>
                  </a:cxn>
                  <a:cxn ang="0">
                    <a:pos x="3" y="78"/>
                  </a:cxn>
                  <a:cxn ang="0">
                    <a:pos x="13" y="72"/>
                  </a:cxn>
                  <a:cxn ang="0">
                    <a:pos x="28" y="62"/>
                  </a:cxn>
                  <a:cxn ang="0">
                    <a:pos x="43" y="47"/>
                  </a:cxn>
                  <a:cxn ang="0">
                    <a:pos x="62" y="36"/>
                  </a:cxn>
                  <a:cxn ang="0">
                    <a:pos x="78" y="26"/>
                  </a:cxn>
                  <a:cxn ang="0">
                    <a:pos x="93" y="23"/>
                  </a:cxn>
                  <a:cxn ang="0">
                    <a:pos x="108" y="15"/>
                  </a:cxn>
                  <a:cxn ang="0">
                    <a:pos x="116" y="7"/>
                  </a:cxn>
                  <a:cxn ang="0">
                    <a:pos x="112" y="0"/>
                  </a:cxn>
                  <a:cxn ang="0">
                    <a:pos x="100" y="0"/>
                  </a:cxn>
                  <a:cxn ang="0">
                    <a:pos x="87" y="0"/>
                  </a:cxn>
                  <a:cxn ang="0">
                    <a:pos x="74" y="5"/>
                  </a:cxn>
                  <a:cxn ang="0">
                    <a:pos x="59" y="11"/>
                  </a:cxn>
                  <a:cxn ang="0">
                    <a:pos x="47" y="21"/>
                  </a:cxn>
                  <a:cxn ang="0">
                    <a:pos x="32" y="28"/>
                  </a:cxn>
                  <a:cxn ang="0">
                    <a:pos x="21" y="40"/>
                  </a:cxn>
                  <a:cxn ang="0">
                    <a:pos x="9" y="51"/>
                  </a:cxn>
                  <a:cxn ang="0">
                    <a:pos x="3" y="62"/>
                  </a:cxn>
                  <a:cxn ang="0">
                    <a:pos x="3" y="62"/>
                  </a:cxn>
                </a:cxnLst>
                <a:rect l="0" t="0" r="r" b="b"/>
                <a:pathLst>
                  <a:path w="116" h="78">
                    <a:moveTo>
                      <a:pt x="3" y="62"/>
                    </a:moveTo>
                    <a:lnTo>
                      <a:pt x="0" y="76"/>
                    </a:lnTo>
                    <a:lnTo>
                      <a:pt x="3" y="78"/>
                    </a:lnTo>
                    <a:lnTo>
                      <a:pt x="13" y="72"/>
                    </a:lnTo>
                    <a:lnTo>
                      <a:pt x="28" y="62"/>
                    </a:lnTo>
                    <a:lnTo>
                      <a:pt x="43" y="47"/>
                    </a:lnTo>
                    <a:lnTo>
                      <a:pt x="62" y="36"/>
                    </a:lnTo>
                    <a:lnTo>
                      <a:pt x="78" y="26"/>
                    </a:lnTo>
                    <a:lnTo>
                      <a:pt x="93" y="23"/>
                    </a:lnTo>
                    <a:lnTo>
                      <a:pt x="108" y="15"/>
                    </a:lnTo>
                    <a:lnTo>
                      <a:pt x="116" y="7"/>
                    </a:lnTo>
                    <a:lnTo>
                      <a:pt x="112" y="0"/>
                    </a:lnTo>
                    <a:lnTo>
                      <a:pt x="100" y="0"/>
                    </a:lnTo>
                    <a:lnTo>
                      <a:pt x="87" y="0"/>
                    </a:lnTo>
                    <a:lnTo>
                      <a:pt x="74" y="5"/>
                    </a:lnTo>
                    <a:lnTo>
                      <a:pt x="59" y="11"/>
                    </a:lnTo>
                    <a:lnTo>
                      <a:pt x="47" y="21"/>
                    </a:lnTo>
                    <a:lnTo>
                      <a:pt x="32" y="28"/>
                    </a:lnTo>
                    <a:lnTo>
                      <a:pt x="21" y="40"/>
                    </a:lnTo>
                    <a:lnTo>
                      <a:pt x="9" y="51"/>
                    </a:lnTo>
                    <a:lnTo>
                      <a:pt x="3" y="62"/>
                    </a:lnTo>
                    <a:lnTo>
                      <a:pt x="3" y="62"/>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31"/>
              <p:cNvSpPr>
                <a:spLocks/>
              </p:cNvSpPr>
              <p:nvPr/>
            </p:nvSpPr>
            <p:spPr bwMode="auto">
              <a:xfrm>
                <a:off x="850402" y="771364"/>
                <a:ext cx="129079" cy="132221"/>
              </a:xfrm>
              <a:custGeom>
                <a:avLst/>
                <a:gdLst/>
                <a:ahLst/>
                <a:cxnLst>
                  <a:cxn ang="0">
                    <a:pos x="0" y="116"/>
                  </a:cxn>
                  <a:cxn ang="0">
                    <a:pos x="2" y="126"/>
                  </a:cxn>
                  <a:cxn ang="0">
                    <a:pos x="11" y="126"/>
                  </a:cxn>
                  <a:cxn ang="0">
                    <a:pos x="21" y="116"/>
                  </a:cxn>
                  <a:cxn ang="0">
                    <a:pos x="30" y="105"/>
                  </a:cxn>
                  <a:cxn ang="0">
                    <a:pos x="41" y="88"/>
                  </a:cxn>
                  <a:cxn ang="0">
                    <a:pos x="59" y="73"/>
                  </a:cxn>
                  <a:cxn ang="0">
                    <a:pos x="66" y="63"/>
                  </a:cxn>
                  <a:cxn ang="0">
                    <a:pos x="78" y="56"/>
                  </a:cxn>
                  <a:cxn ang="0">
                    <a:pos x="87" y="48"/>
                  </a:cxn>
                  <a:cxn ang="0">
                    <a:pos x="97" y="42"/>
                  </a:cxn>
                  <a:cxn ang="0">
                    <a:pos x="112" y="31"/>
                  </a:cxn>
                  <a:cxn ang="0">
                    <a:pos x="127" y="19"/>
                  </a:cxn>
                  <a:cxn ang="0">
                    <a:pos x="135" y="10"/>
                  </a:cxn>
                  <a:cxn ang="0">
                    <a:pos x="135" y="4"/>
                  </a:cxn>
                  <a:cxn ang="0">
                    <a:pos x="129" y="0"/>
                  </a:cxn>
                  <a:cxn ang="0">
                    <a:pos x="121" y="2"/>
                  </a:cxn>
                  <a:cxn ang="0">
                    <a:pos x="102" y="12"/>
                  </a:cxn>
                  <a:cxn ang="0">
                    <a:pos x="83" y="23"/>
                  </a:cxn>
                  <a:cxn ang="0">
                    <a:pos x="64" y="35"/>
                  </a:cxn>
                  <a:cxn ang="0">
                    <a:pos x="47" y="50"/>
                  </a:cxn>
                  <a:cxn ang="0">
                    <a:pos x="30" y="63"/>
                  </a:cxn>
                  <a:cxn ang="0">
                    <a:pos x="17" y="80"/>
                  </a:cxn>
                  <a:cxn ang="0">
                    <a:pos x="5" y="95"/>
                  </a:cxn>
                  <a:cxn ang="0">
                    <a:pos x="0" y="116"/>
                  </a:cxn>
                  <a:cxn ang="0">
                    <a:pos x="0" y="116"/>
                  </a:cxn>
                </a:cxnLst>
                <a:rect l="0" t="0" r="r" b="b"/>
                <a:pathLst>
                  <a:path w="135" h="126">
                    <a:moveTo>
                      <a:pt x="0" y="116"/>
                    </a:moveTo>
                    <a:lnTo>
                      <a:pt x="2" y="126"/>
                    </a:lnTo>
                    <a:lnTo>
                      <a:pt x="11" y="126"/>
                    </a:lnTo>
                    <a:lnTo>
                      <a:pt x="21" y="116"/>
                    </a:lnTo>
                    <a:lnTo>
                      <a:pt x="30" y="105"/>
                    </a:lnTo>
                    <a:lnTo>
                      <a:pt x="41" y="88"/>
                    </a:lnTo>
                    <a:lnTo>
                      <a:pt x="59" y="73"/>
                    </a:lnTo>
                    <a:lnTo>
                      <a:pt x="66" y="63"/>
                    </a:lnTo>
                    <a:lnTo>
                      <a:pt x="78" y="56"/>
                    </a:lnTo>
                    <a:lnTo>
                      <a:pt x="87" y="48"/>
                    </a:lnTo>
                    <a:lnTo>
                      <a:pt x="97" y="42"/>
                    </a:lnTo>
                    <a:lnTo>
                      <a:pt x="112" y="31"/>
                    </a:lnTo>
                    <a:lnTo>
                      <a:pt x="127" y="19"/>
                    </a:lnTo>
                    <a:lnTo>
                      <a:pt x="135" y="10"/>
                    </a:lnTo>
                    <a:lnTo>
                      <a:pt x="135" y="4"/>
                    </a:lnTo>
                    <a:lnTo>
                      <a:pt x="129" y="0"/>
                    </a:lnTo>
                    <a:lnTo>
                      <a:pt x="121" y="2"/>
                    </a:lnTo>
                    <a:lnTo>
                      <a:pt x="102" y="12"/>
                    </a:lnTo>
                    <a:lnTo>
                      <a:pt x="83" y="23"/>
                    </a:lnTo>
                    <a:lnTo>
                      <a:pt x="64" y="35"/>
                    </a:lnTo>
                    <a:lnTo>
                      <a:pt x="47" y="50"/>
                    </a:lnTo>
                    <a:lnTo>
                      <a:pt x="30" y="63"/>
                    </a:lnTo>
                    <a:lnTo>
                      <a:pt x="17" y="80"/>
                    </a:lnTo>
                    <a:lnTo>
                      <a:pt x="5" y="95"/>
                    </a:lnTo>
                    <a:lnTo>
                      <a:pt x="0" y="116"/>
                    </a:lnTo>
                    <a:lnTo>
                      <a:pt x="0" y="116"/>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32"/>
              <p:cNvSpPr>
                <a:spLocks/>
              </p:cNvSpPr>
              <p:nvPr/>
            </p:nvSpPr>
            <p:spPr bwMode="auto">
              <a:xfrm>
                <a:off x="533400" y="838523"/>
                <a:ext cx="85421" cy="88147"/>
              </a:xfrm>
              <a:custGeom>
                <a:avLst/>
                <a:gdLst/>
                <a:ahLst/>
                <a:cxnLst>
                  <a:cxn ang="0">
                    <a:pos x="72" y="86"/>
                  </a:cxn>
                  <a:cxn ang="0">
                    <a:pos x="86" y="80"/>
                  </a:cxn>
                  <a:cxn ang="0">
                    <a:pos x="89" y="74"/>
                  </a:cxn>
                  <a:cxn ang="0">
                    <a:pos x="82" y="67"/>
                  </a:cxn>
                  <a:cxn ang="0">
                    <a:pos x="72" y="59"/>
                  </a:cxn>
                  <a:cxn ang="0">
                    <a:pos x="57" y="48"/>
                  </a:cxn>
                  <a:cxn ang="0">
                    <a:pos x="42" y="38"/>
                  </a:cxn>
                  <a:cxn ang="0">
                    <a:pos x="30" y="27"/>
                  </a:cxn>
                  <a:cxn ang="0">
                    <a:pos x="27" y="17"/>
                  </a:cxn>
                  <a:cxn ang="0">
                    <a:pos x="19" y="4"/>
                  </a:cxn>
                  <a:cxn ang="0">
                    <a:pos x="10" y="0"/>
                  </a:cxn>
                  <a:cxn ang="0">
                    <a:pos x="2" y="4"/>
                  </a:cxn>
                  <a:cxn ang="0">
                    <a:pos x="0" y="17"/>
                  </a:cxn>
                  <a:cxn ang="0">
                    <a:pos x="2" y="27"/>
                  </a:cxn>
                  <a:cxn ang="0">
                    <a:pos x="8" y="38"/>
                  </a:cxn>
                  <a:cxn ang="0">
                    <a:pos x="13" y="48"/>
                  </a:cxn>
                  <a:cxn ang="0">
                    <a:pos x="25" y="59"/>
                  </a:cxn>
                  <a:cxn ang="0">
                    <a:pos x="34" y="67"/>
                  </a:cxn>
                  <a:cxn ang="0">
                    <a:pos x="46" y="74"/>
                  </a:cxn>
                  <a:cxn ang="0">
                    <a:pos x="59" y="80"/>
                  </a:cxn>
                  <a:cxn ang="0">
                    <a:pos x="72" y="86"/>
                  </a:cxn>
                  <a:cxn ang="0">
                    <a:pos x="72" y="86"/>
                  </a:cxn>
                </a:cxnLst>
                <a:rect l="0" t="0" r="r" b="b"/>
                <a:pathLst>
                  <a:path w="89" h="86">
                    <a:moveTo>
                      <a:pt x="72" y="86"/>
                    </a:moveTo>
                    <a:lnTo>
                      <a:pt x="86" y="80"/>
                    </a:lnTo>
                    <a:lnTo>
                      <a:pt x="89" y="74"/>
                    </a:lnTo>
                    <a:lnTo>
                      <a:pt x="82" y="67"/>
                    </a:lnTo>
                    <a:lnTo>
                      <a:pt x="72" y="59"/>
                    </a:lnTo>
                    <a:lnTo>
                      <a:pt x="57" y="48"/>
                    </a:lnTo>
                    <a:lnTo>
                      <a:pt x="42" y="38"/>
                    </a:lnTo>
                    <a:lnTo>
                      <a:pt x="30" y="27"/>
                    </a:lnTo>
                    <a:lnTo>
                      <a:pt x="27" y="17"/>
                    </a:lnTo>
                    <a:lnTo>
                      <a:pt x="19" y="4"/>
                    </a:lnTo>
                    <a:lnTo>
                      <a:pt x="10" y="0"/>
                    </a:lnTo>
                    <a:lnTo>
                      <a:pt x="2" y="4"/>
                    </a:lnTo>
                    <a:lnTo>
                      <a:pt x="0" y="17"/>
                    </a:lnTo>
                    <a:lnTo>
                      <a:pt x="2" y="27"/>
                    </a:lnTo>
                    <a:lnTo>
                      <a:pt x="8" y="38"/>
                    </a:lnTo>
                    <a:lnTo>
                      <a:pt x="13" y="48"/>
                    </a:lnTo>
                    <a:lnTo>
                      <a:pt x="25" y="59"/>
                    </a:lnTo>
                    <a:lnTo>
                      <a:pt x="34" y="67"/>
                    </a:lnTo>
                    <a:lnTo>
                      <a:pt x="46" y="74"/>
                    </a:lnTo>
                    <a:lnTo>
                      <a:pt x="59" y="80"/>
                    </a:lnTo>
                    <a:lnTo>
                      <a:pt x="72" y="86"/>
                    </a:lnTo>
                    <a:lnTo>
                      <a:pt x="72" y="86"/>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38"/>
              <p:cNvSpPr>
                <a:spLocks/>
              </p:cNvSpPr>
              <p:nvPr/>
            </p:nvSpPr>
            <p:spPr bwMode="auto">
              <a:xfrm>
                <a:off x="559975" y="381000"/>
                <a:ext cx="1556541" cy="342093"/>
              </a:xfrm>
              <a:custGeom>
                <a:avLst/>
                <a:gdLst/>
                <a:ahLst/>
                <a:cxnLst>
                  <a:cxn ang="0">
                    <a:pos x="114" y="67"/>
                  </a:cxn>
                  <a:cxn ang="0">
                    <a:pos x="237" y="42"/>
                  </a:cxn>
                  <a:cxn ang="0">
                    <a:pos x="363" y="23"/>
                  </a:cxn>
                  <a:cxn ang="0">
                    <a:pos x="484" y="4"/>
                  </a:cxn>
                  <a:cxn ang="0">
                    <a:pos x="604" y="2"/>
                  </a:cxn>
                  <a:cxn ang="0">
                    <a:pos x="711" y="15"/>
                  </a:cxn>
                  <a:cxn ang="0">
                    <a:pos x="781" y="34"/>
                  </a:cxn>
                  <a:cxn ang="0">
                    <a:pos x="851" y="44"/>
                  </a:cxn>
                  <a:cxn ang="0">
                    <a:pos x="923" y="51"/>
                  </a:cxn>
                  <a:cxn ang="0">
                    <a:pos x="996" y="55"/>
                  </a:cxn>
                  <a:cxn ang="0">
                    <a:pos x="1070" y="61"/>
                  </a:cxn>
                  <a:cxn ang="0">
                    <a:pos x="1108" y="70"/>
                  </a:cxn>
                  <a:cxn ang="0">
                    <a:pos x="1150" y="86"/>
                  </a:cxn>
                  <a:cxn ang="0">
                    <a:pos x="1190" y="103"/>
                  </a:cxn>
                  <a:cxn ang="0">
                    <a:pos x="1231" y="120"/>
                  </a:cxn>
                  <a:cxn ang="0">
                    <a:pos x="1273" y="125"/>
                  </a:cxn>
                  <a:cxn ang="0">
                    <a:pos x="1330" y="144"/>
                  </a:cxn>
                  <a:cxn ang="0">
                    <a:pos x="1399" y="167"/>
                  </a:cxn>
                  <a:cxn ang="0">
                    <a:pos x="1469" y="192"/>
                  </a:cxn>
                  <a:cxn ang="0">
                    <a:pos x="1534" y="220"/>
                  </a:cxn>
                  <a:cxn ang="0">
                    <a:pos x="1593" y="262"/>
                  </a:cxn>
                  <a:cxn ang="0">
                    <a:pos x="1633" y="312"/>
                  </a:cxn>
                  <a:cxn ang="0">
                    <a:pos x="1617" y="327"/>
                  </a:cxn>
                  <a:cxn ang="0">
                    <a:pos x="1562" y="266"/>
                  </a:cxn>
                  <a:cxn ang="0">
                    <a:pos x="1498" y="228"/>
                  </a:cxn>
                  <a:cxn ang="0">
                    <a:pos x="1425" y="198"/>
                  </a:cxn>
                  <a:cxn ang="0">
                    <a:pos x="1353" y="177"/>
                  </a:cxn>
                  <a:cxn ang="0">
                    <a:pos x="1283" y="152"/>
                  </a:cxn>
                  <a:cxn ang="0">
                    <a:pos x="1228" y="141"/>
                  </a:cxn>
                  <a:cxn ang="0">
                    <a:pos x="1176" y="124"/>
                  </a:cxn>
                  <a:cxn ang="0">
                    <a:pos x="1131" y="106"/>
                  </a:cxn>
                  <a:cxn ang="0">
                    <a:pos x="1083" y="86"/>
                  </a:cxn>
                  <a:cxn ang="0">
                    <a:pos x="1036" y="74"/>
                  </a:cxn>
                  <a:cxn ang="0">
                    <a:pos x="967" y="78"/>
                  </a:cxn>
                  <a:cxn ang="0">
                    <a:pos x="865" y="76"/>
                  </a:cxn>
                  <a:cxn ang="0">
                    <a:pos x="764" y="59"/>
                  </a:cxn>
                  <a:cxn ang="0">
                    <a:pos x="663" y="40"/>
                  </a:cxn>
                  <a:cxn ang="0">
                    <a:pos x="558" y="29"/>
                  </a:cxn>
                  <a:cxn ang="0">
                    <a:pos x="454" y="38"/>
                  </a:cxn>
                  <a:cxn ang="0">
                    <a:pos x="395" y="46"/>
                  </a:cxn>
                  <a:cxn ang="0">
                    <a:pos x="338" y="57"/>
                  </a:cxn>
                  <a:cxn ang="0">
                    <a:pos x="279" y="68"/>
                  </a:cxn>
                  <a:cxn ang="0">
                    <a:pos x="222" y="80"/>
                  </a:cxn>
                  <a:cxn ang="0">
                    <a:pos x="163" y="86"/>
                  </a:cxn>
                  <a:cxn ang="0">
                    <a:pos x="110" y="93"/>
                  </a:cxn>
                  <a:cxn ang="0">
                    <a:pos x="58" y="105"/>
                  </a:cxn>
                  <a:cxn ang="0">
                    <a:pos x="9" y="105"/>
                  </a:cxn>
                  <a:cxn ang="0">
                    <a:pos x="1" y="93"/>
                  </a:cxn>
                  <a:cxn ang="0">
                    <a:pos x="32" y="82"/>
                  </a:cxn>
                </a:cxnLst>
                <a:rect l="0" t="0" r="r" b="b"/>
                <a:pathLst>
                  <a:path w="1638" h="327">
                    <a:moveTo>
                      <a:pt x="32" y="82"/>
                    </a:moveTo>
                    <a:lnTo>
                      <a:pt x="72" y="74"/>
                    </a:lnTo>
                    <a:lnTo>
                      <a:pt x="114" y="67"/>
                    </a:lnTo>
                    <a:lnTo>
                      <a:pt x="155" y="59"/>
                    </a:lnTo>
                    <a:lnTo>
                      <a:pt x="197" y="51"/>
                    </a:lnTo>
                    <a:lnTo>
                      <a:pt x="237" y="42"/>
                    </a:lnTo>
                    <a:lnTo>
                      <a:pt x="279" y="36"/>
                    </a:lnTo>
                    <a:lnTo>
                      <a:pt x="321" y="29"/>
                    </a:lnTo>
                    <a:lnTo>
                      <a:pt x="363" y="23"/>
                    </a:lnTo>
                    <a:lnTo>
                      <a:pt x="403" y="15"/>
                    </a:lnTo>
                    <a:lnTo>
                      <a:pt x="442" y="10"/>
                    </a:lnTo>
                    <a:lnTo>
                      <a:pt x="484" y="4"/>
                    </a:lnTo>
                    <a:lnTo>
                      <a:pt x="526" y="2"/>
                    </a:lnTo>
                    <a:lnTo>
                      <a:pt x="566" y="0"/>
                    </a:lnTo>
                    <a:lnTo>
                      <a:pt x="604" y="2"/>
                    </a:lnTo>
                    <a:lnTo>
                      <a:pt x="646" y="4"/>
                    </a:lnTo>
                    <a:lnTo>
                      <a:pt x="688" y="10"/>
                    </a:lnTo>
                    <a:lnTo>
                      <a:pt x="711" y="15"/>
                    </a:lnTo>
                    <a:lnTo>
                      <a:pt x="733" y="21"/>
                    </a:lnTo>
                    <a:lnTo>
                      <a:pt x="756" y="27"/>
                    </a:lnTo>
                    <a:lnTo>
                      <a:pt x="781" y="34"/>
                    </a:lnTo>
                    <a:lnTo>
                      <a:pt x="804" y="36"/>
                    </a:lnTo>
                    <a:lnTo>
                      <a:pt x="826" y="40"/>
                    </a:lnTo>
                    <a:lnTo>
                      <a:pt x="851" y="44"/>
                    </a:lnTo>
                    <a:lnTo>
                      <a:pt x="876" y="48"/>
                    </a:lnTo>
                    <a:lnTo>
                      <a:pt x="899" y="49"/>
                    </a:lnTo>
                    <a:lnTo>
                      <a:pt x="923" y="51"/>
                    </a:lnTo>
                    <a:lnTo>
                      <a:pt x="948" y="53"/>
                    </a:lnTo>
                    <a:lnTo>
                      <a:pt x="973" y="55"/>
                    </a:lnTo>
                    <a:lnTo>
                      <a:pt x="996" y="55"/>
                    </a:lnTo>
                    <a:lnTo>
                      <a:pt x="1020" y="57"/>
                    </a:lnTo>
                    <a:lnTo>
                      <a:pt x="1045" y="59"/>
                    </a:lnTo>
                    <a:lnTo>
                      <a:pt x="1070" y="61"/>
                    </a:lnTo>
                    <a:lnTo>
                      <a:pt x="1081" y="61"/>
                    </a:lnTo>
                    <a:lnTo>
                      <a:pt x="1096" y="65"/>
                    </a:lnTo>
                    <a:lnTo>
                      <a:pt x="1108" y="70"/>
                    </a:lnTo>
                    <a:lnTo>
                      <a:pt x="1123" y="76"/>
                    </a:lnTo>
                    <a:lnTo>
                      <a:pt x="1136" y="80"/>
                    </a:lnTo>
                    <a:lnTo>
                      <a:pt x="1150" y="86"/>
                    </a:lnTo>
                    <a:lnTo>
                      <a:pt x="1163" y="91"/>
                    </a:lnTo>
                    <a:lnTo>
                      <a:pt x="1178" y="99"/>
                    </a:lnTo>
                    <a:lnTo>
                      <a:pt x="1190" y="103"/>
                    </a:lnTo>
                    <a:lnTo>
                      <a:pt x="1205" y="108"/>
                    </a:lnTo>
                    <a:lnTo>
                      <a:pt x="1216" y="114"/>
                    </a:lnTo>
                    <a:lnTo>
                      <a:pt x="1231" y="120"/>
                    </a:lnTo>
                    <a:lnTo>
                      <a:pt x="1245" y="122"/>
                    </a:lnTo>
                    <a:lnTo>
                      <a:pt x="1260" y="125"/>
                    </a:lnTo>
                    <a:lnTo>
                      <a:pt x="1273" y="125"/>
                    </a:lnTo>
                    <a:lnTo>
                      <a:pt x="1290" y="127"/>
                    </a:lnTo>
                    <a:lnTo>
                      <a:pt x="1309" y="135"/>
                    </a:lnTo>
                    <a:lnTo>
                      <a:pt x="1330" y="144"/>
                    </a:lnTo>
                    <a:lnTo>
                      <a:pt x="1353" y="152"/>
                    </a:lnTo>
                    <a:lnTo>
                      <a:pt x="1376" y="160"/>
                    </a:lnTo>
                    <a:lnTo>
                      <a:pt x="1399" y="167"/>
                    </a:lnTo>
                    <a:lnTo>
                      <a:pt x="1422" y="175"/>
                    </a:lnTo>
                    <a:lnTo>
                      <a:pt x="1444" y="182"/>
                    </a:lnTo>
                    <a:lnTo>
                      <a:pt x="1469" y="192"/>
                    </a:lnTo>
                    <a:lnTo>
                      <a:pt x="1490" y="200"/>
                    </a:lnTo>
                    <a:lnTo>
                      <a:pt x="1513" y="209"/>
                    </a:lnTo>
                    <a:lnTo>
                      <a:pt x="1534" y="220"/>
                    </a:lnTo>
                    <a:lnTo>
                      <a:pt x="1555" y="234"/>
                    </a:lnTo>
                    <a:lnTo>
                      <a:pt x="1574" y="245"/>
                    </a:lnTo>
                    <a:lnTo>
                      <a:pt x="1593" y="262"/>
                    </a:lnTo>
                    <a:lnTo>
                      <a:pt x="1610" y="279"/>
                    </a:lnTo>
                    <a:lnTo>
                      <a:pt x="1627" y="300"/>
                    </a:lnTo>
                    <a:lnTo>
                      <a:pt x="1633" y="312"/>
                    </a:lnTo>
                    <a:lnTo>
                      <a:pt x="1638" y="323"/>
                    </a:lnTo>
                    <a:lnTo>
                      <a:pt x="1627" y="325"/>
                    </a:lnTo>
                    <a:lnTo>
                      <a:pt x="1617" y="327"/>
                    </a:lnTo>
                    <a:lnTo>
                      <a:pt x="1600" y="304"/>
                    </a:lnTo>
                    <a:lnTo>
                      <a:pt x="1583" y="285"/>
                    </a:lnTo>
                    <a:lnTo>
                      <a:pt x="1562" y="266"/>
                    </a:lnTo>
                    <a:lnTo>
                      <a:pt x="1543" y="253"/>
                    </a:lnTo>
                    <a:lnTo>
                      <a:pt x="1520" y="239"/>
                    </a:lnTo>
                    <a:lnTo>
                      <a:pt x="1498" y="228"/>
                    </a:lnTo>
                    <a:lnTo>
                      <a:pt x="1475" y="217"/>
                    </a:lnTo>
                    <a:lnTo>
                      <a:pt x="1452" y="209"/>
                    </a:lnTo>
                    <a:lnTo>
                      <a:pt x="1425" y="198"/>
                    </a:lnTo>
                    <a:lnTo>
                      <a:pt x="1402" y="190"/>
                    </a:lnTo>
                    <a:lnTo>
                      <a:pt x="1376" y="182"/>
                    </a:lnTo>
                    <a:lnTo>
                      <a:pt x="1353" y="177"/>
                    </a:lnTo>
                    <a:lnTo>
                      <a:pt x="1328" y="167"/>
                    </a:lnTo>
                    <a:lnTo>
                      <a:pt x="1306" y="160"/>
                    </a:lnTo>
                    <a:lnTo>
                      <a:pt x="1283" y="152"/>
                    </a:lnTo>
                    <a:lnTo>
                      <a:pt x="1262" y="144"/>
                    </a:lnTo>
                    <a:lnTo>
                      <a:pt x="1245" y="143"/>
                    </a:lnTo>
                    <a:lnTo>
                      <a:pt x="1228" y="141"/>
                    </a:lnTo>
                    <a:lnTo>
                      <a:pt x="1210" y="135"/>
                    </a:lnTo>
                    <a:lnTo>
                      <a:pt x="1193" y="131"/>
                    </a:lnTo>
                    <a:lnTo>
                      <a:pt x="1176" y="124"/>
                    </a:lnTo>
                    <a:lnTo>
                      <a:pt x="1161" y="118"/>
                    </a:lnTo>
                    <a:lnTo>
                      <a:pt x="1146" y="112"/>
                    </a:lnTo>
                    <a:lnTo>
                      <a:pt x="1131" y="106"/>
                    </a:lnTo>
                    <a:lnTo>
                      <a:pt x="1114" y="99"/>
                    </a:lnTo>
                    <a:lnTo>
                      <a:pt x="1098" y="91"/>
                    </a:lnTo>
                    <a:lnTo>
                      <a:pt x="1083" y="86"/>
                    </a:lnTo>
                    <a:lnTo>
                      <a:pt x="1068" y="82"/>
                    </a:lnTo>
                    <a:lnTo>
                      <a:pt x="1051" y="76"/>
                    </a:lnTo>
                    <a:lnTo>
                      <a:pt x="1036" y="74"/>
                    </a:lnTo>
                    <a:lnTo>
                      <a:pt x="1020" y="74"/>
                    </a:lnTo>
                    <a:lnTo>
                      <a:pt x="1005" y="76"/>
                    </a:lnTo>
                    <a:lnTo>
                      <a:pt x="967" y="78"/>
                    </a:lnTo>
                    <a:lnTo>
                      <a:pt x="933" y="80"/>
                    </a:lnTo>
                    <a:lnTo>
                      <a:pt x="899" y="78"/>
                    </a:lnTo>
                    <a:lnTo>
                      <a:pt x="865" y="76"/>
                    </a:lnTo>
                    <a:lnTo>
                      <a:pt x="830" y="70"/>
                    </a:lnTo>
                    <a:lnTo>
                      <a:pt x="796" y="65"/>
                    </a:lnTo>
                    <a:lnTo>
                      <a:pt x="764" y="59"/>
                    </a:lnTo>
                    <a:lnTo>
                      <a:pt x="731" y="53"/>
                    </a:lnTo>
                    <a:lnTo>
                      <a:pt x="697" y="46"/>
                    </a:lnTo>
                    <a:lnTo>
                      <a:pt x="663" y="40"/>
                    </a:lnTo>
                    <a:lnTo>
                      <a:pt x="629" y="34"/>
                    </a:lnTo>
                    <a:lnTo>
                      <a:pt x="595" y="32"/>
                    </a:lnTo>
                    <a:lnTo>
                      <a:pt x="558" y="29"/>
                    </a:lnTo>
                    <a:lnTo>
                      <a:pt x="526" y="29"/>
                    </a:lnTo>
                    <a:lnTo>
                      <a:pt x="490" y="30"/>
                    </a:lnTo>
                    <a:lnTo>
                      <a:pt x="454" y="38"/>
                    </a:lnTo>
                    <a:lnTo>
                      <a:pt x="433" y="40"/>
                    </a:lnTo>
                    <a:lnTo>
                      <a:pt x="414" y="44"/>
                    </a:lnTo>
                    <a:lnTo>
                      <a:pt x="395" y="46"/>
                    </a:lnTo>
                    <a:lnTo>
                      <a:pt x="376" y="51"/>
                    </a:lnTo>
                    <a:lnTo>
                      <a:pt x="355" y="53"/>
                    </a:lnTo>
                    <a:lnTo>
                      <a:pt x="338" y="57"/>
                    </a:lnTo>
                    <a:lnTo>
                      <a:pt x="317" y="61"/>
                    </a:lnTo>
                    <a:lnTo>
                      <a:pt x="300" y="67"/>
                    </a:lnTo>
                    <a:lnTo>
                      <a:pt x="279" y="68"/>
                    </a:lnTo>
                    <a:lnTo>
                      <a:pt x="260" y="72"/>
                    </a:lnTo>
                    <a:lnTo>
                      <a:pt x="241" y="76"/>
                    </a:lnTo>
                    <a:lnTo>
                      <a:pt x="222" y="80"/>
                    </a:lnTo>
                    <a:lnTo>
                      <a:pt x="201" y="82"/>
                    </a:lnTo>
                    <a:lnTo>
                      <a:pt x="184" y="84"/>
                    </a:lnTo>
                    <a:lnTo>
                      <a:pt x="163" y="86"/>
                    </a:lnTo>
                    <a:lnTo>
                      <a:pt x="146" y="89"/>
                    </a:lnTo>
                    <a:lnTo>
                      <a:pt x="127" y="89"/>
                    </a:lnTo>
                    <a:lnTo>
                      <a:pt x="110" y="93"/>
                    </a:lnTo>
                    <a:lnTo>
                      <a:pt x="93" y="97"/>
                    </a:lnTo>
                    <a:lnTo>
                      <a:pt x="76" y="103"/>
                    </a:lnTo>
                    <a:lnTo>
                      <a:pt x="58" y="105"/>
                    </a:lnTo>
                    <a:lnTo>
                      <a:pt x="41" y="106"/>
                    </a:lnTo>
                    <a:lnTo>
                      <a:pt x="24" y="106"/>
                    </a:lnTo>
                    <a:lnTo>
                      <a:pt x="9" y="105"/>
                    </a:lnTo>
                    <a:lnTo>
                      <a:pt x="0" y="101"/>
                    </a:lnTo>
                    <a:lnTo>
                      <a:pt x="0" y="97"/>
                    </a:lnTo>
                    <a:lnTo>
                      <a:pt x="1" y="93"/>
                    </a:lnTo>
                    <a:lnTo>
                      <a:pt x="7" y="91"/>
                    </a:lnTo>
                    <a:lnTo>
                      <a:pt x="22" y="84"/>
                    </a:lnTo>
                    <a:lnTo>
                      <a:pt x="32" y="82"/>
                    </a:lnTo>
                    <a:lnTo>
                      <a:pt x="32" y="8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39"/>
              <p:cNvSpPr>
                <a:spLocks/>
              </p:cNvSpPr>
              <p:nvPr/>
            </p:nvSpPr>
            <p:spPr bwMode="auto">
              <a:xfrm>
                <a:off x="2042485" y="905682"/>
                <a:ext cx="301818" cy="434438"/>
              </a:xfrm>
              <a:custGeom>
                <a:avLst/>
                <a:gdLst/>
                <a:ahLst/>
                <a:cxnLst>
                  <a:cxn ang="0">
                    <a:pos x="33" y="15"/>
                  </a:cxn>
                  <a:cxn ang="0">
                    <a:pos x="57" y="40"/>
                  </a:cxn>
                  <a:cxn ang="0">
                    <a:pos x="80" y="70"/>
                  </a:cxn>
                  <a:cxn ang="0">
                    <a:pos x="103" y="106"/>
                  </a:cxn>
                  <a:cxn ang="0">
                    <a:pos x="122" y="142"/>
                  </a:cxn>
                  <a:cxn ang="0">
                    <a:pos x="141" y="180"/>
                  </a:cxn>
                  <a:cxn ang="0">
                    <a:pos x="158" y="220"/>
                  </a:cxn>
                  <a:cxn ang="0">
                    <a:pos x="173" y="258"/>
                  </a:cxn>
                  <a:cxn ang="0">
                    <a:pos x="188" y="292"/>
                  </a:cxn>
                  <a:cxn ang="0">
                    <a:pos x="198" y="321"/>
                  </a:cxn>
                  <a:cxn ang="0">
                    <a:pos x="209" y="342"/>
                  </a:cxn>
                  <a:cxn ang="0">
                    <a:pos x="226" y="368"/>
                  </a:cxn>
                  <a:cxn ang="0">
                    <a:pos x="255" y="384"/>
                  </a:cxn>
                  <a:cxn ang="0">
                    <a:pos x="278" y="387"/>
                  </a:cxn>
                  <a:cxn ang="0">
                    <a:pos x="297" y="380"/>
                  </a:cxn>
                  <a:cxn ang="0">
                    <a:pos x="297" y="359"/>
                  </a:cxn>
                  <a:cxn ang="0">
                    <a:pos x="291" y="329"/>
                  </a:cxn>
                  <a:cxn ang="0">
                    <a:pos x="278" y="294"/>
                  </a:cxn>
                  <a:cxn ang="0">
                    <a:pos x="263" y="253"/>
                  </a:cxn>
                  <a:cxn ang="0">
                    <a:pos x="246" y="211"/>
                  </a:cxn>
                  <a:cxn ang="0">
                    <a:pos x="228" y="167"/>
                  </a:cxn>
                  <a:cxn ang="0">
                    <a:pos x="213" y="129"/>
                  </a:cxn>
                  <a:cxn ang="0">
                    <a:pos x="202" y="97"/>
                  </a:cxn>
                  <a:cxn ang="0">
                    <a:pos x="188" y="68"/>
                  </a:cxn>
                  <a:cxn ang="0">
                    <a:pos x="171" y="38"/>
                  </a:cxn>
                  <a:cxn ang="0">
                    <a:pos x="158" y="13"/>
                  </a:cxn>
                  <a:cxn ang="0">
                    <a:pos x="177" y="0"/>
                  </a:cxn>
                  <a:cxn ang="0">
                    <a:pos x="194" y="28"/>
                  </a:cxn>
                  <a:cxn ang="0">
                    <a:pos x="211" y="61"/>
                  </a:cxn>
                  <a:cxn ang="0">
                    <a:pos x="225" y="93"/>
                  </a:cxn>
                  <a:cxn ang="0">
                    <a:pos x="240" y="127"/>
                  </a:cxn>
                  <a:cxn ang="0">
                    <a:pos x="251" y="159"/>
                  </a:cxn>
                  <a:cxn ang="0">
                    <a:pos x="265" y="194"/>
                  </a:cxn>
                  <a:cxn ang="0">
                    <a:pos x="278" y="228"/>
                  </a:cxn>
                  <a:cxn ang="0">
                    <a:pos x="295" y="262"/>
                  </a:cxn>
                  <a:cxn ang="0">
                    <a:pos x="299" y="279"/>
                  </a:cxn>
                  <a:cxn ang="0">
                    <a:pos x="306" y="304"/>
                  </a:cxn>
                  <a:cxn ang="0">
                    <a:pos x="314" y="327"/>
                  </a:cxn>
                  <a:cxn ang="0">
                    <a:pos x="320" y="353"/>
                  </a:cxn>
                  <a:cxn ang="0">
                    <a:pos x="320" y="374"/>
                  </a:cxn>
                  <a:cxn ang="0">
                    <a:pos x="314" y="395"/>
                  </a:cxn>
                  <a:cxn ang="0">
                    <a:pos x="299" y="406"/>
                  </a:cxn>
                  <a:cxn ang="0">
                    <a:pos x="274" y="414"/>
                  </a:cxn>
                  <a:cxn ang="0">
                    <a:pos x="236" y="401"/>
                  </a:cxn>
                  <a:cxn ang="0">
                    <a:pos x="209" y="382"/>
                  </a:cxn>
                  <a:cxn ang="0">
                    <a:pos x="188" y="355"/>
                  </a:cxn>
                  <a:cxn ang="0">
                    <a:pos x="173" y="325"/>
                  </a:cxn>
                  <a:cxn ang="0">
                    <a:pos x="160" y="291"/>
                  </a:cxn>
                  <a:cxn ang="0">
                    <a:pos x="149" y="256"/>
                  </a:cxn>
                  <a:cxn ang="0">
                    <a:pos x="135" y="224"/>
                  </a:cxn>
                  <a:cxn ang="0">
                    <a:pos x="120" y="197"/>
                  </a:cxn>
                  <a:cxn ang="0">
                    <a:pos x="107" y="171"/>
                  </a:cxn>
                  <a:cxn ang="0">
                    <a:pos x="93" y="146"/>
                  </a:cxn>
                  <a:cxn ang="0">
                    <a:pos x="80" y="120"/>
                  </a:cxn>
                  <a:cxn ang="0">
                    <a:pos x="69" y="97"/>
                  </a:cxn>
                  <a:cxn ang="0">
                    <a:pos x="52" y="70"/>
                  </a:cxn>
                  <a:cxn ang="0">
                    <a:pos x="36" y="47"/>
                  </a:cxn>
                  <a:cxn ang="0">
                    <a:pos x="0" y="11"/>
                  </a:cxn>
                  <a:cxn ang="0">
                    <a:pos x="10" y="7"/>
                  </a:cxn>
                  <a:cxn ang="0">
                    <a:pos x="21" y="6"/>
                  </a:cxn>
                </a:cxnLst>
                <a:rect l="0" t="0" r="r" b="b"/>
                <a:pathLst>
                  <a:path w="320" h="414">
                    <a:moveTo>
                      <a:pt x="21" y="6"/>
                    </a:moveTo>
                    <a:lnTo>
                      <a:pt x="33" y="15"/>
                    </a:lnTo>
                    <a:lnTo>
                      <a:pt x="46" y="28"/>
                    </a:lnTo>
                    <a:lnTo>
                      <a:pt x="57" y="40"/>
                    </a:lnTo>
                    <a:lnTo>
                      <a:pt x="71" y="57"/>
                    </a:lnTo>
                    <a:lnTo>
                      <a:pt x="80" y="70"/>
                    </a:lnTo>
                    <a:lnTo>
                      <a:pt x="92" y="87"/>
                    </a:lnTo>
                    <a:lnTo>
                      <a:pt x="103" y="106"/>
                    </a:lnTo>
                    <a:lnTo>
                      <a:pt x="114" y="125"/>
                    </a:lnTo>
                    <a:lnTo>
                      <a:pt x="122" y="142"/>
                    </a:lnTo>
                    <a:lnTo>
                      <a:pt x="131" y="161"/>
                    </a:lnTo>
                    <a:lnTo>
                      <a:pt x="141" y="180"/>
                    </a:lnTo>
                    <a:lnTo>
                      <a:pt x="150" y="201"/>
                    </a:lnTo>
                    <a:lnTo>
                      <a:pt x="158" y="220"/>
                    </a:lnTo>
                    <a:lnTo>
                      <a:pt x="166" y="239"/>
                    </a:lnTo>
                    <a:lnTo>
                      <a:pt x="173" y="258"/>
                    </a:lnTo>
                    <a:lnTo>
                      <a:pt x="183" y="277"/>
                    </a:lnTo>
                    <a:lnTo>
                      <a:pt x="188" y="292"/>
                    </a:lnTo>
                    <a:lnTo>
                      <a:pt x="196" y="311"/>
                    </a:lnTo>
                    <a:lnTo>
                      <a:pt x="198" y="321"/>
                    </a:lnTo>
                    <a:lnTo>
                      <a:pt x="204" y="332"/>
                    </a:lnTo>
                    <a:lnTo>
                      <a:pt x="209" y="342"/>
                    </a:lnTo>
                    <a:lnTo>
                      <a:pt x="215" y="353"/>
                    </a:lnTo>
                    <a:lnTo>
                      <a:pt x="226" y="368"/>
                    </a:lnTo>
                    <a:lnTo>
                      <a:pt x="246" y="382"/>
                    </a:lnTo>
                    <a:lnTo>
                      <a:pt x="255" y="384"/>
                    </a:lnTo>
                    <a:lnTo>
                      <a:pt x="266" y="387"/>
                    </a:lnTo>
                    <a:lnTo>
                      <a:pt x="278" y="387"/>
                    </a:lnTo>
                    <a:lnTo>
                      <a:pt x="295" y="387"/>
                    </a:lnTo>
                    <a:lnTo>
                      <a:pt x="297" y="380"/>
                    </a:lnTo>
                    <a:lnTo>
                      <a:pt x="299" y="372"/>
                    </a:lnTo>
                    <a:lnTo>
                      <a:pt x="297" y="359"/>
                    </a:lnTo>
                    <a:lnTo>
                      <a:pt x="297" y="346"/>
                    </a:lnTo>
                    <a:lnTo>
                      <a:pt x="291" y="329"/>
                    </a:lnTo>
                    <a:lnTo>
                      <a:pt x="285" y="313"/>
                    </a:lnTo>
                    <a:lnTo>
                      <a:pt x="278" y="294"/>
                    </a:lnTo>
                    <a:lnTo>
                      <a:pt x="272" y="275"/>
                    </a:lnTo>
                    <a:lnTo>
                      <a:pt x="263" y="253"/>
                    </a:lnTo>
                    <a:lnTo>
                      <a:pt x="255" y="232"/>
                    </a:lnTo>
                    <a:lnTo>
                      <a:pt x="246" y="211"/>
                    </a:lnTo>
                    <a:lnTo>
                      <a:pt x="238" y="190"/>
                    </a:lnTo>
                    <a:lnTo>
                      <a:pt x="228" y="167"/>
                    </a:lnTo>
                    <a:lnTo>
                      <a:pt x="221" y="148"/>
                    </a:lnTo>
                    <a:lnTo>
                      <a:pt x="213" y="129"/>
                    </a:lnTo>
                    <a:lnTo>
                      <a:pt x="209" y="112"/>
                    </a:lnTo>
                    <a:lnTo>
                      <a:pt x="202" y="97"/>
                    </a:lnTo>
                    <a:lnTo>
                      <a:pt x="196" y="83"/>
                    </a:lnTo>
                    <a:lnTo>
                      <a:pt x="188" y="68"/>
                    </a:lnTo>
                    <a:lnTo>
                      <a:pt x="181" y="53"/>
                    </a:lnTo>
                    <a:lnTo>
                      <a:pt x="171" y="38"/>
                    </a:lnTo>
                    <a:lnTo>
                      <a:pt x="166" y="25"/>
                    </a:lnTo>
                    <a:lnTo>
                      <a:pt x="158" y="13"/>
                    </a:lnTo>
                    <a:lnTo>
                      <a:pt x="154" y="4"/>
                    </a:lnTo>
                    <a:lnTo>
                      <a:pt x="177" y="0"/>
                    </a:lnTo>
                    <a:lnTo>
                      <a:pt x="185" y="13"/>
                    </a:lnTo>
                    <a:lnTo>
                      <a:pt x="194" y="28"/>
                    </a:lnTo>
                    <a:lnTo>
                      <a:pt x="202" y="44"/>
                    </a:lnTo>
                    <a:lnTo>
                      <a:pt x="211" y="61"/>
                    </a:lnTo>
                    <a:lnTo>
                      <a:pt x="217" y="76"/>
                    </a:lnTo>
                    <a:lnTo>
                      <a:pt x="225" y="93"/>
                    </a:lnTo>
                    <a:lnTo>
                      <a:pt x="232" y="110"/>
                    </a:lnTo>
                    <a:lnTo>
                      <a:pt x="240" y="127"/>
                    </a:lnTo>
                    <a:lnTo>
                      <a:pt x="246" y="142"/>
                    </a:lnTo>
                    <a:lnTo>
                      <a:pt x="251" y="159"/>
                    </a:lnTo>
                    <a:lnTo>
                      <a:pt x="257" y="177"/>
                    </a:lnTo>
                    <a:lnTo>
                      <a:pt x="265" y="194"/>
                    </a:lnTo>
                    <a:lnTo>
                      <a:pt x="270" y="211"/>
                    </a:lnTo>
                    <a:lnTo>
                      <a:pt x="278" y="228"/>
                    </a:lnTo>
                    <a:lnTo>
                      <a:pt x="285" y="245"/>
                    </a:lnTo>
                    <a:lnTo>
                      <a:pt x="295" y="262"/>
                    </a:lnTo>
                    <a:lnTo>
                      <a:pt x="295" y="270"/>
                    </a:lnTo>
                    <a:lnTo>
                      <a:pt x="299" y="279"/>
                    </a:lnTo>
                    <a:lnTo>
                      <a:pt x="303" y="291"/>
                    </a:lnTo>
                    <a:lnTo>
                      <a:pt x="306" y="304"/>
                    </a:lnTo>
                    <a:lnTo>
                      <a:pt x="310" y="315"/>
                    </a:lnTo>
                    <a:lnTo>
                      <a:pt x="314" y="327"/>
                    </a:lnTo>
                    <a:lnTo>
                      <a:pt x="316" y="340"/>
                    </a:lnTo>
                    <a:lnTo>
                      <a:pt x="320" y="353"/>
                    </a:lnTo>
                    <a:lnTo>
                      <a:pt x="320" y="363"/>
                    </a:lnTo>
                    <a:lnTo>
                      <a:pt x="320" y="374"/>
                    </a:lnTo>
                    <a:lnTo>
                      <a:pt x="316" y="384"/>
                    </a:lnTo>
                    <a:lnTo>
                      <a:pt x="314" y="395"/>
                    </a:lnTo>
                    <a:lnTo>
                      <a:pt x="306" y="401"/>
                    </a:lnTo>
                    <a:lnTo>
                      <a:pt x="299" y="406"/>
                    </a:lnTo>
                    <a:lnTo>
                      <a:pt x="285" y="410"/>
                    </a:lnTo>
                    <a:lnTo>
                      <a:pt x="274" y="414"/>
                    </a:lnTo>
                    <a:lnTo>
                      <a:pt x="253" y="406"/>
                    </a:lnTo>
                    <a:lnTo>
                      <a:pt x="236" y="401"/>
                    </a:lnTo>
                    <a:lnTo>
                      <a:pt x="221" y="391"/>
                    </a:lnTo>
                    <a:lnTo>
                      <a:pt x="209" y="382"/>
                    </a:lnTo>
                    <a:lnTo>
                      <a:pt x="198" y="368"/>
                    </a:lnTo>
                    <a:lnTo>
                      <a:pt x="188" y="355"/>
                    </a:lnTo>
                    <a:lnTo>
                      <a:pt x="179" y="340"/>
                    </a:lnTo>
                    <a:lnTo>
                      <a:pt x="173" y="325"/>
                    </a:lnTo>
                    <a:lnTo>
                      <a:pt x="166" y="308"/>
                    </a:lnTo>
                    <a:lnTo>
                      <a:pt x="160" y="291"/>
                    </a:lnTo>
                    <a:lnTo>
                      <a:pt x="154" y="273"/>
                    </a:lnTo>
                    <a:lnTo>
                      <a:pt x="149" y="256"/>
                    </a:lnTo>
                    <a:lnTo>
                      <a:pt x="141" y="239"/>
                    </a:lnTo>
                    <a:lnTo>
                      <a:pt x="135" y="224"/>
                    </a:lnTo>
                    <a:lnTo>
                      <a:pt x="128" y="209"/>
                    </a:lnTo>
                    <a:lnTo>
                      <a:pt x="120" y="197"/>
                    </a:lnTo>
                    <a:lnTo>
                      <a:pt x="112" y="184"/>
                    </a:lnTo>
                    <a:lnTo>
                      <a:pt x="107" y="171"/>
                    </a:lnTo>
                    <a:lnTo>
                      <a:pt x="99" y="158"/>
                    </a:lnTo>
                    <a:lnTo>
                      <a:pt x="93" y="146"/>
                    </a:lnTo>
                    <a:lnTo>
                      <a:pt x="86" y="133"/>
                    </a:lnTo>
                    <a:lnTo>
                      <a:pt x="80" y="120"/>
                    </a:lnTo>
                    <a:lnTo>
                      <a:pt x="74" y="108"/>
                    </a:lnTo>
                    <a:lnTo>
                      <a:pt x="69" y="97"/>
                    </a:lnTo>
                    <a:lnTo>
                      <a:pt x="59" y="83"/>
                    </a:lnTo>
                    <a:lnTo>
                      <a:pt x="52" y="70"/>
                    </a:lnTo>
                    <a:lnTo>
                      <a:pt x="44" y="59"/>
                    </a:lnTo>
                    <a:lnTo>
                      <a:pt x="36" y="47"/>
                    </a:lnTo>
                    <a:lnTo>
                      <a:pt x="19" y="26"/>
                    </a:lnTo>
                    <a:lnTo>
                      <a:pt x="0" y="11"/>
                    </a:lnTo>
                    <a:lnTo>
                      <a:pt x="2" y="7"/>
                    </a:lnTo>
                    <a:lnTo>
                      <a:pt x="10" y="7"/>
                    </a:lnTo>
                    <a:lnTo>
                      <a:pt x="17" y="6"/>
                    </a:lnTo>
                    <a:lnTo>
                      <a:pt x="21" y="6"/>
                    </a:lnTo>
                    <a:lnTo>
                      <a:pt x="21" y="6"/>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40"/>
              <p:cNvSpPr>
                <a:spLocks/>
              </p:cNvSpPr>
              <p:nvPr/>
            </p:nvSpPr>
            <p:spPr bwMode="auto">
              <a:xfrm>
                <a:off x="1941880" y="911978"/>
                <a:ext cx="305614" cy="430240"/>
              </a:xfrm>
              <a:custGeom>
                <a:avLst/>
                <a:gdLst/>
                <a:ahLst/>
                <a:cxnLst>
                  <a:cxn ang="0">
                    <a:pos x="34" y="13"/>
                  </a:cxn>
                  <a:cxn ang="0">
                    <a:pos x="68" y="49"/>
                  </a:cxn>
                  <a:cxn ang="0">
                    <a:pos x="102" y="89"/>
                  </a:cxn>
                  <a:cxn ang="0">
                    <a:pos x="127" y="119"/>
                  </a:cxn>
                  <a:cxn ang="0">
                    <a:pos x="144" y="140"/>
                  </a:cxn>
                  <a:cxn ang="0">
                    <a:pos x="165" y="163"/>
                  </a:cxn>
                  <a:cxn ang="0">
                    <a:pos x="180" y="190"/>
                  </a:cxn>
                  <a:cxn ang="0">
                    <a:pos x="194" y="218"/>
                  </a:cxn>
                  <a:cxn ang="0">
                    <a:pos x="203" y="247"/>
                  </a:cxn>
                  <a:cxn ang="0">
                    <a:pos x="211" y="279"/>
                  </a:cxn>
                  <a:cxn ang="0">
                    <a:pos x="220" y="309"/>
                  </a:cxn>
                  <a:cxn ang="0">
                    <a:pos x="232" y="338"/>
                  </a:cxn>
                  <a:cxn ang="0">
                    <a:pos x="249" y="366"/>
                  </a:cxn>
                  <a:cxn ang="0">
                    <a:pos x="277" y="383"/>
                  </a:cxn>
                  <a:cxn ang="0">
                    <a:pos x="298" y="362"/>
                  </a:cxn>
                  <a:cxn ang="0">
                    <a:pos x="313" y="362"/>
                  </a:cxn>
                  <a:cxn ang="0">
                    <a:pos x="310" y="391"/>
                  </a:cxn>
                  <a:cxn ang="0">
                    <a:pos x="283" y="408"/>
                  </a:cxn>
                  <a:cxn ang="0">
                    <a:pos x="253" y="404"/>
                  </a:cxn>
                  <a:cxn ang="0">
                    <a:pos x="226" y="381"/>
                  </a:cxn>
                  <a:cxn ang="0">
                    <a:pos x="213" y="347"/>
                  </a:cxn>
                  <a:cxn ang="0">
                    <a:pos x="201" y="313"/>
                  </a:cxn>
                  <a:cxn ang="0">
                    <a:pos x="188" y="279"/>
                  </a:cxn>
                  <a:cxn ang="0">
                    <a:pos x="177" y="247"/>
                  </a:cxn>
                  <a:cxn ang="0">
                    <a:pos x="161" y="214"/>
                  </a:cxn>
                  <a:cxn ang="0">
                    <a:pos x="144" y="184"/>
                  </a:cxn>
                  <a:cxn ang="0">
                    <a:pos x="125" y="153"/>
                  </a:cxn>
                  <a:cxn ang="0">
                    <a:pos x="104" y="125"/>
                  </a:cxn>
                  <a:cxn ang="0">
                    <a:pos x="78" y="100"/>
                  </a:cxn>
                  <a:cxn ang="0">
                    <a:pos x="51" y="74"/>
                  </a:cxn>
                  <a:cxn ang="0">
                    <a:pos x="26" y="45"/>
                  </a:cxn>
                  <a:cxn ang="0">
                    <a:pos x="5" y="15"/>
                  </a:cxn>
                  <a:cxn ang="0">
                    <a:pos x="2" y="1"/>
                  </a:cxn>
                  <a:cxn ang="0">
                    <a:pos x="13" y="0"/>
                  </a:cxn>
                  <a:cxn ang="0">
                    <a:pos x="17" y="0"/>
                  </a:cxn>
                </a:cxnLst>
                <a:rect l="0" t="0" r="r" b="b"/>
                <a:pathLst>
                  <a:path w="321" h="410">
                    <a:moveTo>
                      <a:pt x="17" y="0"/>
                    </a:moveTo>
                    <a:lnTo>
                      <a:pt x="34" y="13"/>
                    </a:lnTo>
                    <a:lnTo>
                      <a:pt x="51" y="32"/>
                    </a:lnTo>
                    <a:lnTo>
                      <a:pt x="68" y="49"/>
                    </a:lnTo>
                    <a:lnTo>
                      <a:pt x="87" y="70"/>
                    </a:lnTo>
                    <a:lnTo>
                      <a:pt x="102" y="89"/>
                    </a:lnTo>
                    <a:lnTo>
                      <a:pt x="119" y="110"/>
                    </a:lnTo>
                    <a:lnTo>
                      <a:pt x="127" y="119"/>
                    </a:lnTo>
                    <a:lnTo>
                      <a:pt x="137" y="131"/>
                    </a:lnTo>
                    <a:lnTo>
                      <a:pt x="144" y="140"/>
                    </a:lnTo>
                    <a:lnTo>
                      <a:pt x="156" y="152"/>
                    </a:lnTo>
                    <a:lnTo>
                      <a:pt x="165" y="163"/>
                    </a:lnTo>
                    <a:lnTo>
                      <a:pt x="175" y="176"/>
                    </a:lnTo>
                    <a:lnTo>
                      <a:pt x="180" y="190"/>
                    </a:lnTo>
                    <a:lnTo>
                      <a:pt x="188" y="205"/>
                    </a:lnTo>
                    <a:lnTo>
                      <a:pt x="194" y="218"/>
                    </a:lnTo>
                    <a:lnTo>
                      <a:pt x="199" y="233"/>
                    </a:lnTo>
                    <a:lnTo>
                      <a:pt x="203" y="247"/>
                    </a:lnTo>
                    <a:lnTo>
                      <a:pt x="209" y="264"/>
                    </a:lnTo>
                    <a:lnTo>
                      <a:pt x="211" y="279"/>
                    </a:lnTo>
                    <a:lnTo>
                      <a:pt x="215" y="294"/>
                    </a:lnTo>
                    <a:lnTo>
                      <a:pt x="220" y="309"/>
                    </a:lnTo>
                    <a:lnTo>
                      <a:pt x="226" y="324"/>
                    </a:lnTo>
                    <a:lnTo>
                      <a:pt x="232" y="338"/>
                    </a:lnTo>
                    <a:lnTo>
                      <a:pt x="239" y="353"/>
                    </a:lnTo>
                    <a:lnTo>
                      <a:pt x="249" y="366"/>
                    </a:lnTo>
                    <a:lnTo>
                      <a:pt x="262" y="381"/>
                    </a:lnTo>
                    <a:lnTo>
                      <a:pt x="277" y="383"/>
                    </a:lnTo>
                    <a:lnTo>
                      <a:pt x="291" y="376"/>
                    </a:lnTo>
                    <a:lnTo>
                      <a:pt x="298" y="362"/>
                    </a:lnTo>
                    <a:lnTo>
                      <a:pt x="304" y="351"/>
                    </a:lnTo>
                    <a:lnTo>
                      <a:pt x="313" y="362"/>
                    </a:lnTo>
                    <a:lnTo>
                      <a:pt x="321" y="374"/>
                    </a:lnTo>
                    <a:lnTo>
                      <a:pt x="310" y="391"/>
                    </a:lnTo>
                    <a:lnTo>
                      <a:pt x="298" y="402"/>
                    </a:lnTo>
                    <a:lnTo>
                      <a:pt x="283" y="408"/>
                    </a:lnTo>
                    <a:lnTo>
                      <a:pt x="270" y="410"/>
                    </a:lnTo>
                    <a:lnTo>
                      <a:pt x="253" y="404"/>
                    </a:lnTo>
                    <a:lnTo>
                      <a:pt x="239" y="395"/>
                    </a:lnTo>
                    <a:lnTo>
                      <a:pt x="226" y="381"/>
                    </a:lnTo>
                    <a:lnTo>
                      <a:pt x="218" y="364"/>
                    </a:lnTo>
                    <a:lnTo>
                      <a:pt x="213" y="347"/>
                    </a:lnTo>
                    <a:lnTo>
                      <a:pt x="207" y="330"/>
                    </a:lnTo>
                    <a:lnTo>
                      <a:pt x="201" y="313"/>
                    </a:lnTo>
                    <a:lnTo>
                      <a:pt x="196" y="296"/>
                    </a:lnTo>
                    <a:lnTo>
                      <a:pt x="188" y="279"/>
                    </a:lnTo>
                    <a:lnTo>
                      <a:pt x="182" y="262"/>
                    </a:lnTo>
                    <a:lnTo>
                      <a:pt x="177" y="247"/>
                    </a:lnTo>
                    <a:lnTo>
                      <a:pt x="171" y="231"/>
                    </a:lnTo>
                    <a:lnTo>
                      <a:pt x="161" y="214"/>
                    </a:lnTo>
                    <a:lnTo>
                      <a:pt x="154" y="199"/>
                    </a:lnTo>
                    <a:lnTo>
                      <a:pt x="144" y="184"/>
                    </a:lnTo>
                    <a:lnTo>
                      <a:pt x="137" y="169"/>
                    </a:lnTo>
                    <a:lnTo>
                      <a:pt x="125" y="153"/>
                    </a:lnTo>
                    <a:lnTo>
                      <a:pt x="116" y="140"/>
                    </a:lnTo>
                    <a:lnTo>
                      <a:pt x="104" y="125"/>
                    </a:lnTo>
                    <a:lnTo>
                      <a:pt x="93" y="114"/>
                    </a:lnTo>
                    <a:lnTo>
                      <a:pt x="78" y="100"/>
                    </a:lnTo>
                    <a:lnTo>
                      <a:pt x="66" y="87"/>
                    </a:lnTo>
                    <a:lnTo>
                      <a:pt x="51" y="74"/>
                    </a:lnTo>
                    <a:lnTo>
                      <a:pt x="40" y="60"/>
                    </a:lnTo>
                    <a:lnTo>
                      <a:pt x="26" y="45"/>
                    </a:lnTo>
                    <a:lnTo>
                      <a:pt x="15" y="30"/>
                    </a:lnTo>
                    <a:lnTo>
                      <a:pt x="5" y="15"/>
                    </a:lnTo>
                    <a:lnTo>
                      <a:pt x="0" y="3"/>
                    </a:lnTo>
                    <a:lnTo>
                      <a:pt x="2" y="1"/>
                    </a:lnTo>
                    <a:lnTo>
                      <a:pt x="7" y="1"/>
                    </a:lnTo>
                    <a:lnTo>
                      <a:pt x="13" y="0"/>
                    </a:lnTo>
                    <a:lnTo>
                      <a:pt x="17" y="0"/>
                    </a:lnTo>
                    <a:lnTo>
                      <a:pt x="17" y="0"/>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1"/>
              <p:cNvSpPr>
                <a:spLocks/>
              </p:cNvSpPr>
              <p:nvPr/>
            </p:nvSpPr>
            <p:spPr bwMode="auto">
              <a:xfrm>
                <a:off x="643497" y="744079"/>
                <a:ext cx="499233" cy="220367"/>
              </a:xfrm>
              <a:custGeom>
                <a:avLst/>
                <a:gdLst/>
                <a:ahLst/>
                <a:cxnLst>
                  <a:cxn ang="0">
                    <a:pos x="487" y="0"/>
                  </a:cxn>
                  <a:cxn ang="0">
                    <a:pos x="496" y="0"/>
                  </a:cxn>
                  <a:cxn ang="0">
                    <a:pos x="508" y="0"/>
                  </a:cxn>
                  <a:cxn ang="0">
                    <a:pos x="519" y="0"/>
                  </a:cxn>
                  <a:cxn ang="0">
                    <a:pos x="527" y="6"/>
                  </a:cxn>
                  <a:cxn ang="0">
                    <a:pos x="502" y="17"/>
                  </a:cxn>
                  <a:cxn ang="0">
                    <a:pos x="479" y="30"/>
                  </a:cxn>
                  <a:cxn ang="0">
                    <a:pos x="458" y="44"/>
                  </a:cxn>
                  <a:cxn ang="0">
                    <a:pos x="433" y="57"/>
                  </a:cxn>
                  <a:cxn ang="0">
                    <a:pos x="411" y="70"/>
                  </a:cxn>
                  <a:cxn ang="0">
                    <a:pos x="388" y="83"/>
                  </a:cxn>
                  <a:cxn ang="0">
                    <a:pos x="363" y="97"/>
                  </a:cxn>
                  <a:cxn ang="0">
                    <a:pos x="340" y="110"/>
                  </a:cxn>
                  <a:cxn ang="0">
                    <a:pos x="314" y="121"/>
                  </a:cxn>
                  <a:cxn ang="0">
                    <a:pos x="289" y="133"/>
                  </a:cxn>
                  <a:cxn ang="0">
                    <a:pos x="264" y="144"/>
                  </a:cxn>
                  <a:cxn ang="0">
                    <a:pos x="240" y="156"/>
                  </a:cxn>
                  <a:cxn ang="0">
                    <a:pos x="213" y="165"/>
                  </a:cxn>
                  <a:cxn ang="0">
                    <a:pos x="190" y="175"/>
                  </a:cxn>
                  <a:cxn ang="0">
                    <a:pos x="163" y="182"/>
                  </a:cxn>
                  <a:cxn ang="0">
                    <a:pos x="141" y="192"/>
                  </a:cxn>
                  <a:cxn ang="0">
                    <a:pos x="125" y="194"/>
                  </a:cxn>
                  <a:cxn ang="0">
                    <a:pos x="112" y="198"/>
                  </a:cxn>
                  <a:cxn ang="0">
                    <a:pos x="97" y="199"/>
                  </a:cxn>
                  <a:cxn ang="0">
                    <a:pos x="84" y="203"/>
                  </a:cxn>
                  <a:cxn ang="0">
                    <a:pos x="68" y="203"/>
                  </a:cxn>
                  <a:cxn ang="0">
                    <a:pos x="55" y="205"/>
                  </a:cxn>
                  <a:cxn ang="0">
                    <a:pos x="42" y="207"/>
                  </a:cxn>
                  <a:cxn ang="0">
                    <a:pos x="30" y="211"/>
                  </a:cxn>
                  <a:cxn ang="0">
                    <a:pos x="19" y="211"/>
                  </a:cxn>
                  <a:cxn ang="0">
                    <a:pos x="9" y="211"/>
                  </a:cxn>
                  <a:cxn ang="0">
                    <a:pos x="0" y="199"/>
                  </a:cxn>
                  <a:cxn ang="0">
                    <a:pos x="6" y="192"/>
                  </a:cxn>
                  <a:cxn ang="0">
                    <a:pos x="11" y="188"/>
                  </a:cxn>
                  <a:cxn ang="0">
                    <a:pos x="21" y="186"/>
                  </a:cxn>
                  <a:cxn ang="0">
                    <a:pos x="30" y="182"/>
                  </a:cxn>
                  <a:cxn ang="0">
                    <a:pos x="44" y="182"/>
                  </a:cxn>
                  <a:cxn ang="0">
                    <a:pos x="55" y="180"/>
                  </a:cxn>
                  <a:cxn ang="0">
                    <a:pos x="70" y="179"/>
                  </a:cxn>
                  <a:cxn ang="0">
                    <a:pos x="82" y="177"/>
                  </a:cxn>
                  <a:cxn ang="0">
                    <a:pos x="97" y="175"/>
                  </a:cxn>
                  <a:cxn ang="0">
                    <a:pos x="108" y="173"/>
                  </a:cxn>
                  <a:cxn ang="0">
                    <a:pos x="120" y="171"/>
                  </a:cxn>
                  <a:cxn ang="0">
                    <a:pos x="129" y="169"/>
                  </a:cxn>
                  <a:cxn ang="0">
                    <a:pos x="141" y="169"/>
                  </a:cxn>
                  <a:cxn ang="0">
                    <a:pos x="162" y="160"/>
                  </a:cxn>
                  <a:cxn ang="0">
                    <a:pos x="184" y="150"/>
                  </a:cxn>
                  <a:cxn ang="0">
                    <a:pos x="205" y="140"/>
                  </a:cxn>
                  <a:cxn ang="0">
                    <a:pos x="228" y="131"/>
                  </a:cxn>
                  <a:cxn ang="0">
                    <a:pos x="249" y="120"/>
                  </a:cxn>
                  <a:cxn ang="0">
                    <a:pos x="272" y="110"/>
                  </a:cxn>
                  <a:cxn ang="0">
                    <a:pos x="293" y="101"/>
                  </a:cxn>
                  <a:cxn ang="0">
                    <a:pos x="316" y="91"/>
                  </a:cxn>
                  <a:cxn ang="0">
                    <a:pos x="336" y="80"/>
                  </a:cxn>
                  <a:cxn ang="0">
                    <a:pos x="357" y="68"/>
                  </a:cxn>
                  <a:cxn ang="0">
                    <a:pos x="378" y="57"/>
                  </a:cxn>
                  <a:cxn ang="0">
                    <a:pos x="401" y="45"/>
                  </a:cxn>
                  <a:cxn ang="0">
                    <a:pos x="422" y="34"/>
                  </a:cxn>
                  <a:cxn ang="0">
                    <a:pos x="443" y="23"/>
                  </a:cxn>
                  <a:cxn ang="0">
                    <a:pos x="464" y="11"/>
                  </a:cxn>
                  <a:cxn ang="0">
                    <a:pos x="487" y="0"/>
                  </a:cxn>
                  <a:cxn ang="0">
                    <a:pos x="487" y="0"/>
                  </a:cxn>
                </a:cxnLst>
                <a:rect l="0" t="0" r="r" b="b"/>
                <a:pathLst>
                  <a:path w="527" h="211">
                    <a:moveTo>
                      <a:pt x="487" y="0"/>
                    </a:moveTo>
                    <a:lnTo>
                      <a:pt x="496" y="0"/>
                    </a:lnTo>
                    <a:lnTo>
                      <a:pt x="508" y="0"/>
                    </a:lnTo>
                    <a:lnTo>
                      <a:pt x="519" y="0"/>
                    </a:lnTo>
                    <a:lnTo>
                      <a:pt x="527" y="6"/>
                    </a:lnTo>
                    <a:lnTo>
                      <a:pt x="502" y="17"/>
                    </a:lnTo>
                    <a:lnTo>
                      <a:pt x="479" y="30"/>
                    </a:lnTo>
                    <a:lnTo>
                      <a:pt x="458" y="44"/>
                    </a:lnTo>
                    <a:lnTo>
                      <a:pt x="433" y="57"/>
                    </a:lnTo>
                    <a:lnTo>
                      <a:pt x="411" y="70"/>
                    </a:lnTo>
                    <a:lnTo>
                      <a:pt x="388" y="83"/>
                    </a:lnTo>
                    <a:lnTo>
                      <a:pt x="363" y="97"/>
                    </a:lnTo>
                    <a:lnTo>
                      <a:pt x="340" y="110"/>
                    </a:lnTo>
                    <a:lnTo>
                      <a:pt x="314" y="121"/>
                    </a:lnTo>
                    <a:lnTo>
                      <a:pt x="289" y="133"/>
                    </a:lnTo>
                    <a:lnTo>
                      <a:pt x="264" y="144"/>
                    </a:lnTo>
                    <a:lnTo>
                      <a:pt x="240" y="156"/>
                    </a:lnTo>
                    <a:lnTo>
                      <a:pt x="213" y="165"/>
                    </a:lnTo>
                    <a:lnTo>
                      <a:pt x="190" y="175"/>
                    </a:lnTo>
                    <a:lnTo>
                      <a:pt x="163" y="182"/>
                    </a:lnTo>
                    <a:lnTo>
                      <a:pt x="141" y="192"/>
                    </a:lnTo>
                    <a:lnTo>
                      <a:pt x="125" y="194"/>
                    </a:lnTo>
                    <a:lnTo>
                      <a:pt x="112" y="198"/>
                    </a:lnTo>
                    <a:lnTo>
                      <a:pt x="97" y="199"/>
                    </a:lnTo>
                    <a:lnTo>
                      <a:pt x="84" y="203"/>
                    </a:lnTo>
                    <a:lnTo>
                      <a:pt x="68" y="203"/>
                    </a:lnTo>
                    <a:lnTo>
                      <a:pt x="55" y="205"/>
                    </a:lnTo>
                    <a:lnTo>
                      <a:pt x="42" y="207"/>
                    </a:lnTo>
                    <a:lnTo>
                      <a:pt x="30" y="211"/>
                    </a:lnTo>
                    <a:lnTo>
                      <a:pt x="19" y="211"/>
                    </a:lnTo>
                    <a:lnTo>
                      <a:pt x="9" y="211"/>
                    </a:lnTo>
                    <a:lnTo>
                      <a:pt x="0" y="199"/>
                    </a:lnTo>
                    <a:lnTo>
                      <a:pt x="6" y="192"/>
                    </a:lnTo>
                    <a:lnTo>
                      <a:pt x="11" y="188"/>
                    </a:lnTo>
                    <a:lnTo>
                      <a:pt x="21" y="186"/>
                    </a:lnTo>
                    <a:lnTo>
                      <a:pt x="30" y="182"/>
                    </a:lnTo>
                    <a:lnTo>
                      <a:pt x="44" y="182"/>
                    </a:lnTo>
                    <a:lnTo>
                      <a:pt x="55" y="180"/>
                    </a:lnTo>
                    <a:lnTo>
                      <a:pt x="70" y="179"/>
                    </a:lnTo>
                    <a:lnTo>
                      <a:pt x="82" y="177"/>
                    </a:lnTo>
                    <a:lnTo>
                      <a:pt x="97" y="175"/>
                    </a:lnTo>
                    <a:lnTo>
                      <a:pt x="108" y="173"/>
                    </a:lnTo>
                    <a:lnTo>
                      <a:pt x="120" y="171"/>
                    </a:lnTo>
                    <a:lnTo>
                      <a:pt x="129" y="169"/>
                    </a:lnTo>
                    <a:lnTo>
                      <a:pt x="141" y="169"/>
                    </a:lnTo>
                    <a:lnTo>
                      <a:pt x="162" y="160"/>
                    </a:lnTo>
                    <a:lnTo>
                      <a:pt x="184" y="150"/>
                    </a:lnTo>
                    <a:lnTo>
                      <a:pt x="205" y="140"/>
                    </a:lnTo>
                    <a:lnTo>
                      <a:pt x="228" y="131"/>
                    </a:lnTo>
                    <a:lnTo>
                      <a:pt x="249" y="120"/>
                    </a:lnTo>
                    <a:lnTo>
                      <a:pt x="272" y="110"/>
                    </a:lnTo>
                    <a:lnTo>
                      <a:pt x="293" y="101"/>
                    </a:lnTo>
                    <a:lnTo>
                      <a:pt x="316" y="91"/>
                    </a:lnTo>
                    <a:lnTo>
                      <a:pt x="336" y="80"/>
                    </a:lnTo>
                    <a:lnTo>
                      <a:pt x="357" y="68"/>
                    </a:lnTo>
                    <a:lnTo>
                      <a:pt x="378" y="57"/>
                    </a:lnTo>
                    <a:lnTo>
                      <a:pt x="401" y="45"/>
                    </a:lnTo>
                    <a:lnTo>
                      <a:pt x="422" y="34"/>
                    </a:lnTo>
                    <a:lnTo>
                      <a:pt x="443" y="23"/>
                    </a:lnTo>
                    <a:lnTo>
                      <a:pt x="464" y="11"/>
                    </a:lnTo>
                    <a:lnTo>
                      <a:pt x="487" y="0"/>
                    </a:lnTo>
                    <a:lnTo>
                      <a:pt x="487" y="0"/>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77"/>
              <p:cNvSpPr>
                <a:spLocks/>
              </p:cNvSpPr>
              <p:nvPr/>
            </p:nvSpPr>
            <p:spPr bwMode="auto">
              <a:xfrm>
                <a:off x="1763447" y="861608"/>
                <a:ext cx="93013" cy="79752"/>
              </a:xfrm>
              <a:custGeom>
                <a:avLst/>
                <a:gdLst/>
                <a:ahLst/>
                <a:cxnLst>
                  <a:cxn ang="0">
                    <a:pos x="81" y="76"/>
                  </a:cxn>
                  <a:cxn ang="0">
                    <a:pos x="95" y="68"/>
                  </a:cxn>
                  <a:cxn ang="0">
                    <a:pos x="96" y="63"/>
                  </a:cxn>
                  <a:cxn ang="0">
                    <a:pos x="89" y="55"/>
                  </a:cxn>
                  <a:cxn ang="0">
                    <a:pos x="77" y="49"/>
                  </a:cxn>
                  <a:cxn ang="0">
                    <a:pos x="62" y="42"/>
                  </a:cxn>
                  <a:cxn ang="0">
                    <a:pos x="47" y="34"/>
                  </a:cxn>
                  <a:cxn ang="0">
                    <a:pos x="34" y="25"/>
                  </a:cxn>
                  <a:cxn ang="0">
                    <a:pos x="28" y="17"/>
                  </a:cxn>
                  <a:cxn ang="0">
                    <a:pos x="19" y="4"/>
                  </a:cxn>
                  <a:cxn ang="0">
                    <a:pos x="9" y="0"/>
                  </a:cxn>
                  <a:cxn ang="0">
                    <a:pos x="0" y="4"/>
                  </a:cxn>
                  <a:cxn ang="0">
                    <a:pos x="1" y="19"/>
                  </a:cxn>
                  <a:cxn ang="0">
                    <a:pos x="5" y="28"/>
                  </a:cxn>
                  <a:cxn ang="0">
                    <a:pos x="13" y="40"/>
                  </a:cxn>
                  <a:cxn ang="0">
                    <a:pos x="22" y="49"/>
                  </a:cxn>
                  <a:cxn ang="0">
                    <a:pos x="34" y="59"/>
                  </a:cxn>
                  <a:cxn ang="0">
                    <a:pos x="45" y="65"/>
                  </a:cxn>
                  <a:cxn ang="0">
                    <a:pos x="57" y="70"/>
                  </a:cxn>
                  <a:cxn ang="0">
                    <a:pos x="68" y="72"/>
                  </a:cxn>
                  <a:cxn ang="0">
                    <a:pos x="81" y="76"/>
                  </a:cxn>
                  <a:cxn ang="0">
                    <a:pos x="81" y="76"/>
                  </a:cxn>
                </a:cxnLst>
                <a:rect l="0" t="0" r="r" b="b"/>
                <a:pathLst>
                  <a:path w="96" h="76">
                    <a:moveTo>
                      <a:pt x="81" y="76"/>
                    </a:moveTo>
                    <a:lnTo>
                      <a:pt x="95" y="68"/>
                    </a:lnTo>
                    <a:lnTo>
                      <a:pt x="96" y="63"/>
                    </a:lnTo>
                    <a:lnTo>
                      <a:pt x="89" y="55"/>
                    </a:lnTo>
                    <a:lnTo>
                      <a:pt x="77" y="49"/>
                    </a:lnTo>
                    <a:lnTo>
                      <a:pt x="62" y="42"/>
                    </a:lnTo>
                    <a:lnTo>
                      <a:pt x="47" y="34"/>
                    </a:lnTo>
                    <a:lnTo>
                      <a:pt x="34" y="25"/>
                    </a:lnTo>
                    <a:lnTo>
                      <a:pt x="28" y="17"/>
                    </a:lnTo>
                    <a:lnTo>
                      <a:pt x="19" y="4"/>
                    </a:lnTo>
                    <a:lnTo>
                      <a:pt x="9" y="0"/>
                    </a:lnTo>
                    <a:lnTo>
                      <a:pt x="0" y="4"/>
                    </a:lnTo>
                    <a:lnTo>
                      <a:pt x="1" y="19"/>
                    </a:lnTo>
                    <a:lnTo>
                      <a:pt x="5" y="28"/>
                    </a:lnTo>
                    <a:lnTo>
                      <a:pt x="13" y="40"/>
                    </a:lnTo>
                    <a:lnTo>
                      <a:pt x="22" y="49"/>
                    </a:lnTo>
                    <a:lnTo>
                      <a:pt x="34" y="59"/>
                    </a:lnTo>
                    <a:lnTo>
                      <a:pt x="45" y="65"/>
                    </a:lnTo>
                    <a:lnTo>
                      <a:pt x="57" y="70"/>
                    </a:lnTo>
                    <a:lnTo>
                      <a:pt x="68" y="72"/>
                    </a:lnTo>
                    <a:lnTo>
                      <a:pt x="81" y="76"/>
                    </a:lnTo>
                    <a:lnTo>
                      <a:pt x="81" y="76"/>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78"/>
              <p:cNvSpPr>
                <a:spLocks/>
              </p:cNvSpPr>
              <p:nvPr/>
            </p:nvSpPr>
            <p:spPr bwMode="auto">
              <a:xfrm>
                <a:off x="1829884" y="849016"/>
                <a:ext cx="132875" cy="46172"/>
              </a:xfrm>
              <a:custGeom>
                <a:avLst/>
                <a:gdLst/>
                <a:ahLst/>
                <a:cxnLst>
                  <a:cxn ang="0">
                    <a:pos x="131" y="17"/>
                  </a:cxn>
                  <a:cxn ang="0">
                    <a:pos x="139" y="3"/>
                  </a:cxn>
                  <a:cxn ang="0">
                    <a:pos x="135" y="0"/>
                  </a:cxn>
                  <a:cxn ang="0">
                    <a:pos x="123" y="0"/>
                  </a:cxn>
                  <a:cxn ang="0">
                    <a:pos x="106" y="5"/>
                  </a:cxn>
                  <a:cxn ang="0">
                    <a:pos x="95" y="7"/>
                  </a:cxn>
                  <a:cxn ang="0">
                    <a:pos x="85" y="11"/>
                  </a:cxn>
                  <a:cxn ang="0">
                    <a:pos x="74" y="13"/>
                  </a:cxn>
                  <a:cxn ang="0">
                    <a:pos x="64" y="17"/>
                  </a:cxn>
                  <a:cxn ang="0">
                    <a:pos x="45" y="20"/>
                  </a:cxn>
                  <a:cxn ang="0">
                    <a:pos x="32" y="22"/>
                  </a:cxn>
                  <a:cxn ang="0">
                    <a:pos x="15" y="19"/>
                  </a:cxn>
                  <a:cxn ang="0">
                    <a:pos x="4" y="22"/>
                  </a:cxn>
                  <a:cxn ang="0">
                    <a:pos x="0" y="30"/>
                  </a:cxn>
                  <a:cxn ang="0">
                    <a:pos x="11" y="39"/>
                  </a:cxn>
                  <a:cxn ang="0">
                    <a:pos x="23" y="41"/>
                  </a:cxn>
                  <a:cxn ang="0">
                    <a:pos x="38" y="43"/>
                  </a:cxn>
                  <a:cxn ang="0">
                    <a:pos x="55" y="41"/>
                  </a:cxn>
                  <a:cxn ang="0">
                    <a:pos x="72" y="39"/>
                  </a:cxn>
                  <a:cxn ang="0">
                    <a:pos x="87" y="34"/>
                  </a:cxn>
                  <a:cxn ang="0">
                    <a:pos x="103" y="30"/>
                  </a:cxn>
                  <a:cxn ang="0">
                    <a:pos x="118" y="22"/>
                  </a:cxn>
                  <a:cxn ang="0">
                    <a:pos x="131" y="17"/>
                  </a:cxn>
                  <a:cxn ang="0">
                    <a:pos x="131" y="17"/>
                  </a:cxn>
                </a:cxnLst>
                <a:rect l="0" t="0" r="r" b="b"/>
                <a:pathLst>
                  <a:path w="139" h="43">
                    <a:moveTo>
                      <a:pt x="131" y="17"/>
                    </a:moveTo>
                    <a:lnTo>
                      <a:pt x="139" y="3"/>
                    </a:lnTo>
                    <a:lnTo>
                      <a:pt x="135" y="0"/>
                    </a:lnTo>
                    <a:lnTo>
                      <a:pt x="123" y="0"/>
                    </a:lnTo>
                    <a:lnTo>
                      <a:pt x="106" y="5"/>
                    </a:lnTo>
                    <a:lnTo>
                      <a:pt x="95" y="7"/>
                    </a:lnTo>
                    <a:lnTo>
                      <a:pt x="85" y="11"/>
                    </a:lnTo>
                    <a:lnTo>
                      <a:pt x="74" y="13"/>
                    </a:lnTo>
                    <a:lnTo>
                      <a:pt x="64" y="17"/>
                    </a:lnTo>
                    <a:lnTo>
                      <a:pt x="45" y="20"/>
                    </a:lnTo>
                    <a:lnTo>
                      <a:pt x="32" y="22"/>
                    </a:lnTo>
                    <a:lnTo>
                      <a:pt x="15" y="19"/>
                    </a:lnTo>
                    <a:lnTo>
                      <a:pt x="4" y="22"/>
                    </a:lnTo>
                    <a:lnTo>
                      <a:pt x="0" y="30"/>
                    </a:lnTo>
                    <a:lnTo>
                      <a:pt x="11" y="39"/>
                    </a:lnTo>
                    <a:lnTo>
                      <a:pt x="23" y="41"/>
                    </a:lnTo>
                    <a:lnTo>
                      <a:pt x="38" y="43"/>
                    </a:lnTo>
                    <a:lnTo>
                      <a:pt x="55" y="41"/>
                    </a:lnTo>
                    <a:lnTo>
                      <a:pt x="72" y="39"/>
                    </a:lnTo>
                    <a:lnTo>
                      <a:pt x="87" y="34"/>
                    </a:lnTo>
                    <a:lnTo>
                      <a:pt x="103" y="30"/>
                    </a:lnTo>
                    <a:lnTo>
                      <a:pt x="118" y="22"/>
                    </a:lnTo>
                    <a:lnTo>
                      <a:pt x="131" y="17"/>
                    </a:lnTo>
                    <a:lnTo>
                      <a:pt x="131" y="17"/>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79"/>
              <p:cNvSpPr>
                <a:spLocks/>
              </p:cNvSpPr>
              <p:nvPr/>
            </p:nvSpPr>
            <p:spPr bwMode="auto">
              <a:xfrm>
                <a:off x="1894424" y="817536"/>
                <a:ext cx="32270" cy="92344"/>
              </a:xfrm>
              <a:custGeom>
                <a:avLst/>
                <a:gdLst/>
                <a:ahLst/>
                <a:cxnLst>
                  <a:cxn ang="0">
                    <a:pos x="29" y="82"/>
                  </a:cxn>
                  <a:cxn ang="0">
                    <a:pos x="25" y="63"/>
                  </a:cxn>
                  <a:cxn ang="0">
                    <a:pos x="27" y="46"/>
                  </a:cxn>
                  <a:cxn ang="0">
                    <a:pos x="29" y="27"/>
                  </a:cxn>
                  <a:cxn ang="0">
                    <a:pos x="35" y="10"/>
                  </a:cxn>
                  <a:cxn ang="0">
                    <a:pos x="27" y="0"/>
                  </a:cxn>
                  <a:cxn ang="0">
                    <a:pos x="19" y="8"/>
                  </a:cxn>
                  <a:cxn ang="0">
                    <a:pos x="10" y="19"/>
                  </a:cxn>
                  <a:cxn ang="0">
                    <a:pos x="6" y="32"/>
                  </a:cxn>
                  <a:cxn ang="0">
                    <a:pos x="0" y="40"/>
                  </a:cxn>
                  <a:cxn ang="0">
                    <a:pos x="0" y="51"/>
                  </a:cxn>
                  <a:cxn ang="0">
                    <a:pos x="0" y="61"/>
                  </a:cxn>
                  <a:cxn ang="0">
                    <a:pos x="6" y="72"/>
                  </a:cxn>
                  <a:cxn ang="0">
                    <a:pos x="8" y="80"/>
                  </a:cxn>
                  <a:cxn ang="0">
                    <a:pos x="16" y="88"/>
                  </a:cxn>
                  <a:cxn ang="0">
                    <a:pos x="21" y="88"/>
                  </a:cxn>
                  <a:cxn ang="0">
                    <a:pos x="29" y="82"/>
                  </a:cxn>
                  <a:cxn ang="0">
                    <a:pos x="29" y="82"/>
                  </a:cxn>
                </a:cxnLst>
                <a:rect l="0" t="0" r="r" b="b"/>
                <a:pathLst>
                  <a:path w="35" h="88">
                    <a:moveTo>
                      <a:pt x="29" y="82"/>
                    </a:moveTo>
                    <a:lnTo>
                      <a:pt x="25" y="63"/>
                    </a:lnTo>
                    <a:lnTo>
                      <a:pt x="27" y="46"/>
                    </a:lnTo>
                    <a:lnTo>
                      <a:pt x="29" y="27"/>
                    </a:lnTo>
                    <a:lnTo>
                      <a:pt x="35" y="10"/>
                    </a:lnTo>
                    <a:lnTo>
                      <a:pt x="27" y="0"/>
                    </a:lnTo>
                    <a:lnTo>
                      <a:pt x="19" y="8"/>
                    </a:lnTo>
                    <a:lnTo>
                      <a:pt x="10" y="19"/>
                    </a:lnTo>
                    <a:lnTo>
                      <a:pt x="6" y="32"/>
                    </a:lnTo>
                    <a:lnTo>
                      <a:pt x="0" y="40"/>
                    </a:lnTo>
                    <a:lnTo>
                      <a:pt x="0" y="51"/>
                    </a:lnTo>
                    <a:lnTo>
                      <a:pt x="0" y="61"/>
                    </a:lnTo>
                    <a:lnTo>
                      <a:pt x="6" y="72"/>
                    </a:lnTo>
                    <a:lnTo>
                      <a:pt x="8" y="80"/>
                    </a:lnTo>
                    <a:lnTo>
                      <a:pt x="16" y="88"/>
                    </a:lnTo>
                    <a:lnTo>
                      <a:pt x="21" y="88"/>
                    </a:lnTo>
                    <a:lnTo>
                      <a:pt x="29" y="82"/>
                    </a:lnTo>
                    <a:lnTo>
                      <a:pt x="29" y="82"/>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80"/>
              <p:cNvSpPr>
                <a:spLocks/>
              </p:cNvSpPr>
              <p:nvPr/>
            </p:nvSpPr>
            <p:spPr bwMode="auto">
              <a:xfrm>
                <a:off x="2097534" y="838523"/>
                <a:ext cx="89217" cy="54567"/>
              </a:xfrm>
              <a:custGeom>
                <a:avLst/>
                <a:gdLst/>
                <a:ahLst/>
                <a:cxnLst>
                  <a:cxn ang="0">
                    <a:pos x="84" y="2"/>
                  </a:cxn>
                  <a:cxn ang="0">
                    <a:pos x="91" y="0"/>
                  </a:cxn>
                  <a:cxn ang="0">
                    <a:pos x="93" y="6"/>
                  </a:cxn>
                  <a:cxn ang="0">
                    <a:pos x="88" y="13"/>
                  </a:cxn>
                  <a:cxn ang="0">
                    <a:pos x="84" y="23"/>
                  </a:cxn>
                  <a:cxn ang="0">
                    <a:pos x="69" y="32"/>
                  </a:cxn>
                  <a:cxn ang="0">
                    <a:pos x="50" y="44"/>
                  </a:cxn>
                  <a:cxn ang="0">
                    <a:pos x="29" y="50"/>
                  </a:cxn>
                  <a:cxn ang="0">
                    <a:pos x="14" y="53"/>
                  </a:cxn>
                  <a:cxn ang="0">
                    <a:pos x="4" y="51"/>
                  </a:cxn>
                  <a:cxn ang="0">
                    <a:pos x="0" y="48"/>
                  </a:cxn>
                  <a:cxn ang="0">
                    <a:pos x="2" y="40"/>
                  </a:cxn>
                  <a:cxn ang="0">
                    <a:pos x="15" y="36"/>
                  </a:cxn>
                  <a:cxn ang="0">
                    <a:pos x="27" y="32"/>
                  </a:cxn>
                  <a:cxn ang="0">
                    <a:pos x="38" y="29"/>
                  </a:cxn>
                  <a:cxn ang="0">
                    <a:pos x="46" y="23"/>
                  </a:cxn>
                  <a:cxn ang="0">
                    <a:pos x="55" y="19"/>
                  </a:cxn>
                  <a:cxn ang="0">
                    <a:pos x="69" y="10"/>
                  </a:cxn>
                  <a:cxn ang="0">
                    <a:pos x="84" y="2"/>
                  </a:cxn>
                  <a:cxn ang="0">
                    <a:pos x="84" y="2"/>
                  </a:cxn>
                </a:cxnLst>
                <a:rect l="0" t="0" r="r" b="b"/>
                <a:pathLst>
                  <a:path w="93" h="53">
                    <a:moveTo>
                      <a:pt x="84" y="2"/>
                    </a:moveTo>
                    <a:lnTo>
                      <a:pt x="91" y="0"/>
                    </a:lnTo>
                    <a:lnTo>
                      <a:pt x="93" y="6"/>
                    </a:lnTo>
                    <a:lnTo>
                      <a:pt x="88" y="13"/>
                    </a:lnTo>
                    <a:lnTo>
                      <a:pt x="84" y="23"/>
                    </a:lnTo>
                    <a:lnTo>
                      <a:pt x="69" y="32"/>
                    </a:lnTo>
                    <a:lnTo>
                      <a:pt x="50" y="44"/>
                    </a:lnTo>
                    <a:lnTo>
                      <a:pt x="29" y="50"/>
                    </a:lnTo>
                    <a:lnTo>
                      <a:pt x="14" y="53"/>
                    </a:lnTo>
                    <a:lnTo>
                      <a:pt x="4" y="51"/>
                    </a:lnTo>
                    <a:lnTo>
                      <a:pt x="0" y="48"/>
                    </a:lnTo>
                    <a:lnTo>
                      <a:pt x="2" y="40"/>
                    </a:lnTo>
                    <a:lnTo>
                      <a:pt x="15" y="36"/>
                    </a:lnTo>
                    <a:lnTo>
                      <a:pt x="27" y="32"/>
                    </a:lnTo>
                    <a:lnTo>
                      <a:pt x="38" y="29"/>
                    </a:lnTo>
                    <a:lnTo>
                      <a:pt x="46" y="23"/>
                    </a:lnTo>
                    <a:lnTo>
                      <a:pt x="55" y="19"/>
                    </a:lnTo>
                    <a:lnTo>
                      <a:pt x="69" y="10"/>
                    </a:lnTo>
                    <a:lnTo>
                      <a:pt x="84" y="2"/>
                    </a:lnTo>
                    <a:lnTo>
                      <a:pt x="84" y="2"/>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81"/>
              <p:cNvSpPr>
                <a:spLocks/>
              </p:cNvSpPr>
              <p:nvPr/>
            </p:nvSpPr>
            <p:spPr bwMode="auto">
              <a:xfrm>
                <a:off x="2031095" y="817536"/>
                <a:ext cx="32270" cy="100739"/>
              </a:xfrm>
              <a:custGeom>
                <a:avLst/>
                <a:gdLst/>
                <a:ahLst/>
                <a:cxnLst>
                  <a:cxn ang="0">
                    <a:pos x="34" y="88"/>
                  </a:cxn>
                  <a:cxn ang="0">
                    <a:pos x="30" y="93"/>
                  </a:cxn>
                  <a:cxn ang="0">
                    <a:pos x="23" y="95"/>
                  </a:cxn>
                  <a:cxn ang="0">
                    <a:pos x="13" y="90"/>
                  </a:cxn>
                  <a:cxn ang="0">
                    <a:pos x="9" y="84"/>
                  </a:cxn>
                  <a:cxn ang="0">
                    <a:pos x="4" y="74"/>
                  </a:cxn>
                  <a:cxn ang="0">
                    <a:pos x="2" y="65"/>
                  </a:cxn>
                  <a:cxn ang="0">
                    <a:pos x="0" y="53"/>
                  </a:cxn>
                  <a:cxn ang="0">
                    <a:pos x="0" y="44"/>
                  </a:cxn>
                  <a:cxn ang="0">
                    <a:pos x="0" y="23"/>
                  </a:cxn>
                  <a:cxn ang="0">
                    <a:pos x="6" y="10"/>
                  </a:cxn>
                  <a:cxn ang="0">
                    <a:pos x="11" y="2"/>
                  </a:cxn>
                  <a:cxn ang="0">
                    <a:pos x="19" y="0"/>
                  </a:cxn>
                  <a:cxn ang="0">
                    <a:pos x="25" y="6"/>
                  </a:cxn>
                  <a:cxn ang="0">
                    <a:pos x="26" y="19"/>
                  </a:cxn>
                  <a:cxn ang="0">
                    <a:pos x="23" y="29"/>
                  </a:cxn>
                  <a:cxn ang="0">
                    <a:pos x="23" y="40"/>
                  </a:cxn>
                  <a:cxn ang="0">
                    <a:pos x="23" y="48"/>
                  </a:cxn>
                  <a:cxn ang="0">
                    <a:pos x="25" y="57"/>
                  </a:cxn>
                  <a:cxn ang="0">
                    <a:pos x="28" y="70"/>
                  </a:cxn>
                  <a:cxn ang="0">
                    <a:pos x="34" y="88"/>
                  </a:cxn>
                  <a:cxn ang="0">
                    <a:pos x="34" y="88"/>
                  </a:cxn>
                </a:cxnLst>
                <a:rect l="0" t="0" r="r" b="b"/>
                <a:pathLst>
                  <a:path w="34" h="95">
                    <a:moveTo>
                      <a:pt x="34" y="88"/>
                    </a:moveTo>
                    <a:lnTo>
                      <a:pt x="30" y="93"/>
                    </a:lnTo>
                    <a:lnTo>
                      <a:pt x="23" y="95"/>
                    </a:lnTo>
                    <a:lnTo>
                      <a:pt x="13" y="90"/>
                    </a:lnTo>
                    <a:lnTo>
                      <a:pt x="9" y="84"/>
                    </a:lnTo>
                    <a:lnTo>
                      <a:pt x="4" y="74"/>
                    </a:lnTo>
                    <a:lnTo>
                      <a:pt x="2" y="65"/>
                    </a:lnTo>
                    <a:lnTo>
                      <a:pt x="0" y="53"/>
                    </a:lnTo>
                    <a:lnTo>
                      <a:pt x="0" y="44"/>
                    </a:lnTo>
                    <a:lnTo>
                      <a:pt x="0" y="23"/>
                    </a:lnTo>
                    <a:lnTo>
                      <a:pt x="6" y="10"/>
                    </a:lnTo>
                    <a:lnTo>
                      <a:pt x="11" y="2"/>
                    </a:lnTo>
                    <a:lnTo>
                      <a:pt x="19" y="0"/>
                    </a:lnTo>
                    <a:lnTo>
                      <a:pt x="25" y="6"/>
                    </a:lnTo>
                    <a:lnTo>
                      <a:pt x="26" y="19"/>
                    </a:lnTo>
                    <a:lnTo>
                      <a:pt x="23" y="29"/>
                    </a:lnTo>
                    <a:lnTo>
                      <a:pt x="23" y="40"/>
                    </a:lnTo>
                    <a:lnTo>
                      <a:pt x="23" y="48"/>
                    </a:lnTo>
                    <a:lnTo>
                      <a:pt x="25" y="57"/>
                    </a:lnTo>
                    <a:lnTo>
                      <a:pt x="28" y="70"/>
                    </a:lnTo>
                    <a:lnTo>
                      <a:pt x="34" y="88"/>
                    </a:lnTo>
                    <a:lnTo>
                      <a:pt x="34" y="88"/>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82"/>
              <p:cNvSpPr>
                <a:spLocks/>
              </p:cNvSpPr>
              <p:nvPr/>
            </p:nvSpPr>
            <p:spPr bwMode="auto">
              <a:xfrm>
                <a:off x="1962760" y="828029"/>
                <a:ext cx="134774" cy="52469"/>
              </a:xfrm>
              <a:custGeom>
                <a:avLst/>
                <a:gdLst/>
                <a:ahLst/>
                <a:cxnLst>
                  <a:cxn ang="0">
                    <a:pos x="129" y="51"/>
                  </a:cxn>
                  <a:cxn ang="0">
                    <a:pos x="117" y="51"/>
                  </a:cxn>
                  <a:cxn ang="0">
                    <a:pos x="104" y="51"/>
                  </a:cxn>
                  <a:cxn ang="0">
                    <a:pos x="89" y="49"/>
                  </a:cxn>
                  <a:cxn ang="0">
                    <a:pos x="76" y="47"/>
                  </a:cxn>
                  <a:cxn ang="0">
                    <a:pos x="59" y="43"/>
                  </a:cxn>
                  <a:cxn ang="0">
                    <a:pos x="45" y="40"/>
                  </a:cxn>
                  <a:cxn ang="0">
                    <a:pos x="30" y="36"/>
                  </a:cxn>
                  <a:cxn ang="0">
                    <a:pos x="21" y="32"/>
                  </a:cxn>
                  <a:cxn ang="0">
                    <a:pos x="9" y="24"/>
                  </a:cxn>
                  <a:cxn ang="0">
                    <a:pos x="3" y="19"/>
                  </a:cxn>
                  <a:cxn ang="0">
                    <a:pos x="0" y="9"/>
                  </a:cxn>
                  <a:cxn ang="0">
                    <a:pos x="2" y="0"/>
                  </a:cxn>
                  <a:cxn ang="0">
                    <a:pos x="17" y="5"/>
                  </a:cxn>
                  <a:cxn ang="0">
                    <a:pos x="34" y="13"/>
                  </a:cxn>
                  <a:cxn ang="0">
                    <a:pos x="53" y="17"/>
                  </a:cxn>
                  <a:cxn ang="0">
                    <a:pos x="72" y="22"/>
                  </a:cxn>
                  <a:cxn ang="0">
                    <a:pos x="87" y="24"/>
                  </a:cxn>
                  <a:cxn ang="0">
                    <a:pos x="102" y="26"/>
                  </a:cxn>
                  <a:cxn ang="0">
                    <a:pos x="116" y="28"/>
                  </a:cxn>
                  <a:cxn ang="0">
                    <a:pos x="133" y="34"/>
                  </a:cxn>
                  <a:cxn ang="0">
                    <a:pos x="137" y="34"/>
                  </a:cxn>
                  <a:cxn ang="0">
                    <a:pos x="142" y="40"/>
                  </a:cxn>
                  <a:cxn ang="0">
                    <a:pos x="138" y="45"/>
                  </a:cxn>
                  <a:cxn ang="0">
                    <a:pos x="129" y="51"/>
                  </a:cxn>
                  <a:cxn ang="0">
                    <a:pos x="129" y="51"/>
                  </a:cxn>
                </a:cxnLst>
                <a:rect l="0" t="0" r="r" b="b"/>
                <a:pathLst>
                  <a:path w="142" h="51">
                    <a:moveTo>
                      <a:pt x="129" y="51"/>
                    </a:moveTo>
                    <a:lnTo>
                      <a:pt x="117" y="51"/>
                    </a:lnTo>
                    <a:lnTo>
                      <a:pt x="104" y="51"/>
                    </a:lnTo>
                    <a:lnTo>
                      <a:pt x="89" y="49"/>
                    </a:lnTo>
                    <a:lnTo>
                      <a:pt x="76" y="47"/>
                    </a:lnTo>
                    <a:lnTo>
                      <a:pt x="59" y="43"/>
                    </a:lnTo>
                    <a:lnTo>
                      <a:pt x="45" y="40"/>
                    </a:lnTo>
                    <a:lnTo>
                      <a:pt x="30" y="36"/>
                    </a:lnTo>
                    <a:lnTo>
                      <a:pt x="21" y="32"/>
                    </a:lnTo>
                    <a:lnTo>
                      <a:pt x="9" y="24"/>
                    </a:lnTo>
                    <a:lnTo>
                      <a:pt x="3" y="19"/>
                    </a:lnTo>
                    <a:lnTo>
                      <a:pt x="0" y="9"/>
                    </a:lnTo>
                    <a:lnTo>
                      <a:pt x="2" y="0"/>
                    </a:lnTo>
                    <a:lnTo>
                      <a:pt x="17" y="5"/>
                    </a:lnTo>
                    <a:lnTo>
                      <a:pt x="34" y="13"/>
                    </a:lnTo>
                    <a:lnTo>
                      <a:pt x="53" y="17"/>
                    </a:lnTo>
                    <a:lnTo>
                      <a:pt x="72" y="22"/>
                    </a:lnTo>
                    <a:lnTo>
                      <a:pt x="87" y="24"/>
                    </a:lnTo>
                    <a:lnTo>
                      <a:pt x="102" y="26"/>
                    </a:lnTo>
                    <a:lnTo>
                      <a:pt x="116" y="28"/>
                    </a:lnTo>
                    <a:lnTo>
                      <a:pt x="133" y="34"/>
                    </a:lnTo>
                    <a:lnTo>
                      <a:pt x="137" y="34"/>
                    </a:lnTo>
                    <a:lnTo>
                      <a:pt x="142" y="40"/>
                    </a:lnTo>
                    <a:lnTo>
                      <a:pt x="138" y="45"/>
                    </a:lnTo>
                    <a:lnTo>
                      <a:pt x="129" y="51"/>
                    </a:lnTo>
                    <a:lnTo>
                      <a:pt x="129" y="51"/>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83"/>
              <p:cNvSpPr>
                <a:spLocks/>
              </p:cNvSpPr>
              <p:nvPr/>
            </p:nvSpPr>
            <p:spPr bwMode="auto">
              <a:xfrm>
                <a:off x="2116516" y="823831"/>
                <a:ext cx="55049" cy="88147"/>
              </a:xfrm>
              <a:custGeom>
                <a:avLst/>
                <a:gdLst/>
                <a:ahLst/>
                <a:cxnLst>
                  <a:cxn ang="0">
                    <a:pos x="59" y="76"/>
                  </a:cxn>
                  <a:cxn ang="0">
                    <a:pos x="59" y="82"/>
                  </a:cxn>
                  <a:cxn ang="0">
                    <a:pos x="53" y="84"/>
                  </a:cxn>
                  <a:cxn ang="0">
                    <a:pos x="44" y="80"/>
                  </a:cxn>
                  <a:cxn ang="0">
                    <a:pos x="36" y="76"/>
                  </a:cxn>
                  <a:cxn ang="0">
                    <a:pos x="23" y="63"/>
                  </a:cxn>
                  <a:cxn ang="0">
                    <a:pos x="12" y="45"/>
                  </a:cxn>
                  <a:cxn ang="0">
                    <a:pos x="2" y="26"/>
                  </a:cxn>
                  <a:cxn ang="0">
                    <a:pos x="0" y="13"/>
                  </a:cxn>
                  <a:cxn ang="0">
                    <a:pos x="0" y="4"/>
                  </a:cxn>
                  <a:cxn ang="0">
                    <a:pos x="6" y="0"/>
                  </a:cxn>
                  <a:cxn ang="0">
                    <a:pos x="12" y="2"/>
                  </a:cxn>
                  <a:cxn ang="0">
                    <a:pos x="19" y="15"/>
                  </a:cxn>
                  <a:cxn ang="0">
                    <a:pos x="23" y="25"/>
                  </a:cxn>
                  <a:cxn ang="0">
                    <a:pos x="27" y="34"/>
                  </a:cxn>
                  <a:cxn ang="0">
                    <a:pos x="33" y="42"/>
                  </a:cxn>
                  <a:cxn ang="0">
                    <a:pos x="38" y="49"/>
                  </a:cxn>
                  <a:cxn ang="0">
                    <a:pos x="48" y="61"/>
                  </a:cxn>
                  <a:cxn ang="0">
                    <a:pos x="59" y="76"/>
                  </a:cxn>
                  <a:cxn ang="0">
                    <a:pos x="59" y="76"/>
                  </a:cxn>
                </a:cxnLst>
                <a:rect l="0" t="0" r="r" b="b"/>
                <a:pathLst>
                  <a:path w="59" h="84">
                    <a:moveTo>
                      <a:pt x="59" y="76"/>
                    </a:moveTo>
                    <a:lnTo>
                      <a:pt x="59" y="82"/>
                    </a:lnTo>
                    <a:lnTo>
                      <a:pt x="53" y="84"/>
                    </a:lnTo>
                    <a:lnTo>
                      <a:pt x="44" y="80"/>
                    </a:lnTo>
                    <a:lnTo>
                      <a:pt x="36" y="76"/>
                    </a:lnTo>
                    <a:lnTo>
                      <a:pt x="23" y="63"/>
                    </a:lnTo>
                    <a:lnTo>
                      <a:pt x="12" y="45"/>
                    </a:lnTo>
                    <a:lnTo>
                      <a:pt x="2" y="26"/>
                    </a:lnTo>
                    <a:lnTo>
                      <a:pt x="0" y="13"/>
                    </a:lnTo>
                    <a:lnTo>
                      <a:pt x="0" y="4"/>
                    </a:lnTo>
                    <a:lnTo>
                      <a:pt x="6" y="0"/>
                    </a:lnTo>
                    <a:lnTo>
                      <a:pt x="12" y="2"/>
                    </a:lnTo>
                    <a:lnTo>
                      <a:pt x="19" y="15"/>
                    </a:lnTo>
                    <a:lnTo>
                      <a:pt x="23" y="25"/>
                    </a:lnTo>
                    <a:lnTo>
                      <a:pt x="27" y="34"/>
                    </a:lnTo>
                    <a:lnTo>
                      <a:pt x="33" y="42"/>
                    </a:lnTo>
                    <a:lnTo>
                      <a:pt x="38" y="49"/>
                    </a:lnTo>
                    <a:lnTo>
                      <a:pt x="48" y="61"/>
                    </a:lnTo>
                    <a:lnTo>
                      <a:pt x="59" y="76"/>
                    </a:lnTo>
                    <a:lnTo>
                      <a:pt x="59" y="76"/>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84"/>
              <p:cNvSpPr>
                <a:spLocks/>
              </p:cNvSpPr>
              <p:nvPr/>
            </p:nvSpPr>
            <p:spPr bwMode="auto">
              <a:xfrm>
                <a:off x="2201935" y="828029"/>
                <a:ext cx="56947" cy="90246"/>
              </a:xfrm>
              <a:custGeom>
                <a:avLst/>
                <a:gdLst/>
                <a:ahLst/>
                <a:cxnLst>
                  <a:cxn ang="0">
                    <a:pos x="59" y="74"/>
                  </a:cxn>
                  <a:cxn ang="0">
                    <a:pos x="59" y="81"/>
                  </a:cxn>
                  <a:cxn ang="0">
                    <a:pos x="54" y="85"/>
                  </a:cxn>
                  <a:cxn ang="0">
                    <a:pos x="44" y="81"/>
                  </a:cxn>
                  <a:cxn ang="0">
                    <a:pos x="35" y="80"/>
                  </a:cxn>
                  <a:cxn ang="0">
                    <a:pos x="21" y="64"/>
                  </a:cxn>
                  <a:cxn ang="0">
                    <a:pos x="10" y="47"/>
                  </a:cxn>
                  <a:cxn ang="0">
                    <a:pos x="2" y="26"/>
                  </a:cxn>
                  <a:cxn ang="0">
                    <a:pos x="0" y="11"/>
                  </a:cxn>
                  <a:cxn ang="0">
                    <a:pos x="2" y="2"/>
                  </a:cxn>
                  <a:cxn ang="0">
                    <a:pos x="8" y="0"/>
                  </a:cxn>
                  <a:cxn ang="0">
                    <a:pos x="16" y="2"/>
                  </a:cxn>
                  <a:cxn ang="0">
                    <a:pos x="23" y="15"/>
                  </a:cxn>
                  <a:cxn ang="0">
                    <a:pos x="25" y="24"/>
                  </a:cxn>
                  <a:cxn ang="0">
                    <a:pos x="29" y="34"/>
                  </a:cxn>
                  <a:cxn ang="0">
                    <a:pos x="33" y="41"/>
                  </a:cxn>
                  <a:cxn ang="0">
                    <a:pos x="38" y="49"/>
                  </a:cxn>
                  <a:cxn ang="0">
                    <a:pos x="48" y="60"/>
                  </a:cxn>
                  <a:cxn ang="0">
                    <a:pos x="59" y="74"/>
                  </a:cxn>
                  <a:cxn ang="0">
                    <a:pos x="59" y="74"/>
                  </a:cxn>
                </a:cxnLst>
                <a:rect l="0" t="0" r="r" b="b"/>
                <a:pathLst>
                  <a:path w="59" h="85">
                    <a:moveTo>
                      <a:pt x="59" y="74"/>
                    </a:moveTo>
                    <a:lnTo>
                      <a:pt x="59" y="81"/>
                    </a:lnTo>
                    <a:lnTo>
                      <a:pt x="54" y="85"/>
                    </a:lnTo>
                    <a:lnTo>
                      <a:pt x="44" y="81"/>
                    </a:lnTo>
                    <a:lnTo>
                      <a:pt x="35" y="80"/>
                    </a:lnTo>
                    <a:lnTo>
                      <a:pt x="21" y="64"/>
                    </a:lnTo>
                    <a:lnTo>
                      <a:pt x="10" y="47"/>
                    </a:lnTo>
                    <a:lnTo>
                      <a:pt x="2" y="26"/>
                    </a:lnTo>
                    <a:lnTo>
                      <a:pt x="0" y="11"/>
                    </a:lnTo>
                    <a:lnTo>
                      <a:pt x="2" y="2"/>
                    </a:lnTo>
                    <a:lnTo>
                      <a:pt x="8" y="0"/>
                    </a:lnTo>
                    <a:lnTo>
                      <a:pt x="16" y="2"/>
                    </a:lnTo>
                    <a:lnTo>
                      <a:pt x="23" y="15"/>
                    </a:lnTo>
                    <a:lnTo>
                      <a:pt x="25" y="24"/>
                    </a:lnTo>
                    <a:lnTo>
                      <a:pt x="29" y="34"/>
                    </a:lnTo>
                    <a:lnTo>
                      <a:pt x="33" y="41"/>
                    </a:lnTo>
                    <a:lnTo>
                      <a:pt x="38" y="49"/>
                    </a:lnTo>
                    <a:lnTo>
                      <a:pt x="48" y="60"/>
                    </a:lnTo>
                    <a:lnTo>
                      <a:pt x="59" y="74"/>
                    </a:lnTo>
                    <a:lnTo>
                      <a:pt x="59" y="74"/>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85"/>
              <p:cNvSpPr>
                <a:spLocks/>
              </p:cNvSpPr>
              <p:nvPr/>
            </p:nvSpPr>
            <p:spPr bwMode="auto">
              <a:xfrm>
                <a:off x="2283559" y="880497"/>
                <a:ext cx="45557" cy="65061"/>
              </a:xfrm>
              <a:custGeom>
                <a:avLst/>
                <a:gdLst/>
                <a:ahLst/>
                <a:cxnLst>
                  <a:cxn ang="0">
                    <a:pos x="48" y="57"/>
                  </a:cxn>
                  <a:cxn ang="0">
                    <a:pos x="46" y="61"/>
                  </a:cxn>
                  <a:cxn ang="0">
                    <a:pos x="40" y="63"/>
                  </a:cxn>
                  <a:cxn ang="0">
                    <a:pos x="30" y="63"/>
                  </a:cxn>
                  <a:cxn ang="0">
                    <a:pos x="25" y="63"/>
                  </a:cxn>
                  <a:cxn ang="0">
                    <a:pos x="11" y="51"/>
                  </a:cxn>
                  <a:cxn ang="0">
                    <a:pos x="6" y="40"/>
                  </a:cxn>
                  <a:cxn ang="0">
                    <a:pos x="0" y="25"/>
                  </a:cxn>
                  <a:cxn ang="0">
                    <a:pos x="0" y="13"/>
                  </a:cxn>
                  <a:cxn ang="0">
                    <a:pos x="2" y="4"/>
                  </a:cxn>
                  <a:cxn ang="0">
                    <a:pos x="10" y="0"/>
                  </a:cxn>
                  <a:cxn ang="0">
                    <a:pos x="17" y="2"/>
                  </a:cxn>
                  <a:cxn ang="0">
                    <a:pos x="23" y="11"/>
                  </a:cxn>
                  <a:cxn ang="0">
                    <a:pos x="25" y="25"/>
                  </a:cxn>
                  <a:cxn ang="0">
                    <a:pos x="32" y="36"/>
                  </a:cxn>
                  <a:cxn ang="0">
                    <a:pos x="40" y="44"/>
                  </a:cxn>
                  <a:cxn ang="0">
                    <a:pos x="48" y="57"/>
                  </a:cxn>
                  <a:cxn ang="0">
                    <a:pos x="48" y="57"/>
                  </a:cxn>
                </a:cxnLst>
                <a:rect l="0" t="0" r="r" b="b"/>
                <a:pathLst>
                  <a:path w="48" h="63">
                    <a:moveTo>
                      <a:pt x="48" y="57"/>
                    </a:moveTo>
                    <a:lnTo>
                      <a:pt x="46" y="61"/>
                    </a:lnTo>
                    <a:lnTo>
                      <a:pt x="40" y="63"/>
                    </a:lnTo>
                    <a:lnTo>
                      <a:pt x="30" y="63"/>
                    </a:lnTo>
                    <a:lnTo>
                      <a:pt x="25" y="63"/>
                    </a:lnTo>
                    <a:lnTo>
                      <a:pt x="11" y="51"/>
                    </a:lnTo>
                    <a:lnTo>
                      <a:pt x="6" y="40"/>
                    </a:lnTo>
                    <a:lnTo>
                      <a:pt x="0" y="25"/>
                    </a:lnTo>
                    <a:lnTo>
                      <a:pt x="0" y="13"/>
                    </a:lnTo>
                    <a:lnTo>
                      <a:pt x="2" y="4"/>
                    </a:lnTo>
                    <a:lnTo>
                      <a:pt x="10" y="0"/>
                    </a:lnTo>
                    <a:lnTo>
                      <a:pt x="17" y="2"/>
                    </a:lnTo>
                    <a:lnTo>
                      <a:pt x="23" y="11"/>
                    </a:lnTo>
                    <a:lnTo>
                      <a:pt x="25" y="25"/>
                    </a:lnTo>
                    <a:lnTo>
                      <a:pt x="32" y="36"/>
                    </a:lnTo>
                    <a:lnTo>
                      <a:pt x="40" y="44"/>
                    </a:lnTo>
                    <a:lnTo>
                      <a:pt x="48" y="57"/>
                    </a:lnTo>
                    <a:lnTo>
                      <a:pt x="48" y="57"/>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86"/>
              <p:cNvSpPr>
                <a:spLocks/>
              </p:cNvSpPr>
              <p:nvPr/>
            </p:nvSpPr>
            <p:spPr bwMode="auto">
              <a:xfrm>
                <a:off x="1319263" y="800746"/>
                <a:ext cx="53150" cy="138516"/>
              </a:xfrm>
              <a:custGeom>
                <a:avLst/>
                <a:gdLst/>
                <a:ahLst/>
                <a:cxnLst>
                  <a:cxn ang="0">
                    <a:pos x="2" y="13"/>
                  </a:cxn>
                  <a:cxn ang="0">
                    <a:pos x="6" y="0"/>
                  </a:cxn>
                  <a:cxn ang="0">
                    <a:pos x="11" y="0"/>
                  </a:cxn>
                  <a:cxn ang="0">
                    <a:pos x="15" y="9"/>
                  </a:cxn>
                  <a:cxn ang="0">
                    <a:pos x="21" y="28"/>
                  </a:cxn>
                  <a:cxn ang="0">
                    <a:pos x="21" y="38"/>
                  </a:cxn>
                  <a:cxn ang="0">
                    <a:pos x="25" y="49"/>
                  </a:cxn>
                  <a:cxn ang="0">
                    <a:pos x="26" y="59"/>
                  </a:cxn>
                  <a:cxn ang="0">
                    <a:pos x="30" y="70"/>
                  </a:cxn>
                  <a:cxn ang="0">
                    <a:pos x="36" y="89"/>
                  </a:cxn>
                  <a:cxn ang="0">
                    <a:pos x="45" y="103"/>
                  </a:cxn>
                  <a:cxn ang="0">
                    <a:pos x="53" y="114"/>
                  </a:cxn>
                  <a:cxn ang="0">
                    <a:pos x="55" y="127"/>
                  </a:cxn>
                  <a:cxn ang="0">
                    <a:pos x="47" y="131"/>
                  </a:cxn>
                  <a:cxn ang="0">
                    <a:pos x="36" y="127"/>
                  </a:cxn>
                  <a:cxn ang="0">
                    <a:pos x="26" y="116"/>
                  </a:cxn>
                  <a:cxn ang="0">
                    <a:pos x="19" y="105"/>
                  </a:cxn>
                  <a:cxn ang="0">
                    <a:pos x="13" y="89"/>
                  </a:cxn>
                  <a:cxn ang="0">
                    <a:pos x="9" y="76"/>
                  </a:cxn>
                  <a:cxn ang="0">
                    <a:pos x="4" y="59"/>
                  </a:cxn>
                  <a:cxn ang="0">
                    <a:pos x="2" y="44"/>
                  </a:cxn>
                  <a:cxn ang="0">
                    <a:pos x="0" y="27"/>
                  </a:cxn>
                  <a:cxn ang="0">
                    <a:pos x="2" y="13"/>
                  </a:cxn>
                  <a:cxn ang="0">
                    <a:pos x="2" y="13"/>
                  </a:cxn>
                </a:cxnLst>
                <a:rect l="0" t="0" r="r" b="b"/>
                <a:pathLst>
                  <a:path w="55" h="131">
                    <a:moveTo>
                      <a:pt x="2" y="13"/>
                    </a:moveTo>
                    <a:lnTo>
                      <a:pt x="6" y="0"/>
                    </a:lnTo>
                    <a:lnTo>
                      <a:pt x="11" y="0"/>
                    </a:lnTo>
                    <a:lnTo>
                      <a:pt x="15" y="9"/>
                    </a:lnTo>
                    <a:lnTo>
                      <a:pt x="21" y="28"/>
                    </a:lnTo>
                    <a:lnTo>
                      <a:pt x="21" y="38"/>
                    </a:lnTo>
                    <a:lnTo>
                      <a:pt x="25" y="49"/>
                    </a:lnTo>
                    <a:lnTo>
                      <a:pt x="26" y="59"/>
                    </a:lnTo>
                    <a:lnTo>
                      <a:pt x="30" y="70"/>
                    </a:lnTo>
                    <a:lnTo>
                      <a:pt x="36" y="89"/>
                    </a:lnTo>
                    <a:lnTo>
                      <a:pt x="45" y="103"/>
                    </a:lnTo>
                    <a:lnTo>
                      <a:pt x="53" y="114"/>
                    </a:lnTo>
                    <a:lnTo>
                      <a:pt x="55" y="127"/>
                    </a:lnTo>
                    <a:lnTo>
                      <a:pt x="47" y="131"/>
                    </a:lnTo>
                    <a:lnTo>
                      <a:pt x="36" y="127"/>
                    </a:lnTo>
                    <a:lnTo>
                      <a:pt x="26" y="116"/>
                    </a:lnTo>
                    <a:lnTo>
                      <a:pt x="19" y="105"/>
                    </a:lnTo>
                    <a:lnTo>
                      <a:pt x="13" y="89"/>
                    </a:lnTo>
                    <a:lnTo>
                      <a:pt x="9" y="76"/>
                    </a:lnTo>
                    <a:lnTo>
                      <a:pt x="4" y="59"/>
                    </a:lnTo>
                    <a:lnTo>
                      <a:pt x="2" y="44"/>
                    </a:lnTo>
                    <a:lnTo>
                      <a:pt x="0" y="27"/>
                    </a:lnTo>
                    <a:lnTo>
                      <a:pt x="2" y="13"/>
                    </a:lnTo>
                    <a:lnTo>
                      <a:pt x="2" y="13"/>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87"/>
              <p:cNvSpPr>
                <a:spLocks/>
              </p:cNvSpPr>
              <p:nvPr/>
            </p:nvSpPr>
            <p:spPr bwMode="auto">
              <a:xfrm>
                <a:off x="1340143" y="941360"/>
                <a:ext cx="83522" cy="37777"/>
              </a:xfrm>
              <a:custGeom>
                <a:avLst/>
                <a:gdLst/>
                <a:ahLst/>
                <a:cxnLst>
                  <a:cxn ang="0">
                    <a:pos x="7" y="11"/>
                  </a:cxn>
                  <a:cxn ang="0">
                    <a:pos x="24" y="11"/>
                  </a:cxn>
                  <a:cxn ang="0">
                    <a:pos x="44" y="10"/>
                  </a:cxn>
                  <a:cxn ang="0">
                    <a:pos x="63" y="4"/>
                  </a:cxn>
                  <a:cxn ang="0">
                    <a:pos x="82" y="0"/>
                  </a:cxn>
                  <a:cxn ang="0">
                    <a:pos x="87" y="4"/>
                  </a:cxn>
                  <a:cxn ang="0">
                    <a:pos x="83" y="15"/>
                  </a:cxn>
                  <a:cxn ang="0">
                    <a:pos x="70" y="23"/>
                  </a:cxn>
                  <a:cxn ang="0">
                    <a:pos x="59" y="32"/>
                  </a:cxn>
                  <a:cxn ang="0">
                    <a:pos x="47" y="34"/>
                  </a:cxn>
                  <a:cxn ang="0">
                    <a:pos x="38" y="36"/>
                  </a:cxn>
                  <a:cxn ang="0">
                    <a:pos x="28" y="34"/>
                  </a:cxn>
                  <a:cxn ang="0">
                    <a:pos x="19" y="34"/>
                  </a:cxn>
                  <a:cxn ang="0">
                    <a:pos x="9" y="29"/>
                  </a:cxn>
                  <a:cxn ang="0">
                    <a:pos x="2" y="25"/>
                  </a:cxn>
                  <a:cxn ang="0">
                    <a:pos x="0" y="17"/>
                  </a:cxn>
                  <a:cxn ang="0">
                    <a:pos x="7" y="11"/>
                  </a:cxn>
                  <a:cxn ang="0">
                    <a:pos x="7" y="11"/>
                  </a:cxn>
                </a:cxnLst>
                <a:rect l="0" t="0" r="r" b="b"/>
                <a:pathLst>
                  <a:path w="87" h="36">
                    <a:moveTo>
                      <a:pt x="7" y="11"/>
                    </a:moveTo>
                    <a:lnTo>
                      <a:pt x="24" y="11"/>
                    </a:lnTo>
                    <a:lnTo>
                      <a:pt x="44" y="10"/>
                    </a:lnTo>
                    <a:lnTo>
                      <a:pt x="63" y="4"/>
                    </a:lnTo>
                    <a:lnTo>
                      <a:pt x="82" y="0"/>
                    </a:lnTo>
                    <a:lnTo>
                      <a:pt x="87" y="4"/>
                    </a:lnTo>
                    <a:lnTo>
                      <a:pt x="83" y="15"/>
                    </a:lnTo>
                    <a:lnTo>
                      <a:pt x="70" y="23"/>
                    </a:lnTo>
                    <a:lnTo>
                      <a:pt x="59" y="32"/>
                    </a:lnTo>
                    <a:lnTo>
                      <a:pt x="47" y="34"/>
                    </a:lnTo>
                    <a:lnTo>
                      <a:pt x="38" y="36"/>
                    </a:lnTo>
                    <a:lnTo>
                      <a:pt x="28" y="34"/>
                    </a:lnTo>
                    <a:lnTo>
                      <a:pt x="19" y="34"/>
                    </a:lnTo>
                    <a:lnTo>
                      <a:pt x="9" y="29"/>
                    </a:lnTo>
                    <a:lnTo>
                      <a:pt x="2" y="25"/>
                    </a:lnTo>
                    <a:lnTo>
                      <a:pt x="0" y="17"/>
                    </a:lnTo>
                    <a:lnTo>
                      <a:pt x="7" y="11"/>
                    </a:lnTo>
                    <a:lnTo>
                      <a:pt x="7" y="11"/>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88"/>
              <p:cNvSpPr>
                <a:spLocks/>
              </p:cNvSpPr>
              <p:nvPr/>
            </p:nvSpPr>
            <p:spPr bwMode="auto">
              <a:xfrm>
                <a:off x="1528068" y="1000124"/>
                <a:ext cx="22779" cy="104936"/>
              </a:xfrm>
              <a:custGeom>
                <a:avLst/>
                <a:gdLst/>
                <a:ahLst/>
                <a:cxnLst>
                  <a:cxn ang="0">
                    <a:pos x="0" y="93"/>
                  </a:cxn>
                  <a:cxn ang="0">
                    <a:pos x="2" y="101"/>
                  </a:cxn>
                  <a:cxn ang="0">
                    <a:pos x="8" y="101"/>
                  </a:cxn>
                  <a:cxn ang="0">
                    <a:pos x="14" y="93"/>
                  </a:cxn>
                  <a:cxn ang="0">
                    <a:pos x="21" y="88"/>
                  </a:cxn>
                  <a:cxn ang="0">
                    <a:pos x="21" y="78"/>
                  </a:cxn>
                  <a:cxn ang="0">
                    <a:pos x="23" y="69"/>
                  </a:cxn>
                  <a:cxn ang="0">
                    <a:pos x="23" y="57"/>
                  </a:cxn>
                  <a:cxn ang="0">
                    <a:pos x="25" y="46"/>
                  </a:cxn>
                  <a:cxn ang="0">
                    <a:pos x="23" y="34"/>
                  </a:cxn>
                  <a:cxn ang="0">
                    <a:pos x="23" y="23"/>
                  </a:cxn>
                  <a:cxn ang="0">
                    <a:pos x="21" y="13"/>
                  </a:cxn>
                  <a:cxn ang="0">
                    <a:pos x="21" y="8"/>
                  </a:cxn>
                  <a:cxn ang="0">
                    <a:pos x="14" y="0"/>
                  </a:cxn>
                  <a:cxn ang="0">
                    <a:pos x="8" y="0"/>
                  </a:cxn>
                  <a:cxn ang="0">
                    <a:pos x="2" y="6"/>
                  </a:cxn>
                  <a:cxn ang="0">
                    <a:pos x="4" y="19"/>
                  </a:cxn>
                  <a:cxn ang="0">
                    <a:pos x="4" y="31"/>
                  </a:cxn>
                  <a:cxn ang="0">
                    <a:pos x="6" y="42"/>
                  </a:cxn>
                  <a:cxn ang="0">
                    <a:pos x="4" y="51"/>
                  </a:cxn>
                  <a:cxn ang="0">
                    <a:pos x="4" y="61"/>
                  </a:cxn>
                  <a:cxn ang="0">
                    <a:pos x="0" y="76"/>
                  </a:cxn>
                  <a:cxn ang="0">
                    <a:pos x="0" y="93"/>
                  </a:cxn>
                  <a:cxn ang="0">
                    <a:pos x="0" y="93"/>
                  </a:cxn>
                </a:cxnLst>
                <a:rect l="0" t="0" r="r" b="b"/>
                <a:pathLst>
                  <a:path w="25" h="101">
                    <a:moveTo>
                      <a:pt x="0" y="93"/>
                    </a:moveTo>
                    <a:lnTo>
                      <a:pt x="2" y="101"/>
                    </a:lnTo>
                    <a:lnTo>
                      <a:pt x="8" y="101"/>
                    </a:lnTo>
                    <a:lnTo>
                      <a:pt x="14" y="93"/>
                    </a:lnTo>
                    <a:lnTo>
                      <a:pt x="21" y="88"/>
                    </a:lnTo>
                    <a:lnTo>
                      <a:pt x="21" y="78"/>
                    </a:lnTo>
                    <a:lnTo>
                      <a:pt x="23" y="69"/>
                    </a:lnTo>
                    <a:lnTo>
                      <a:pt x="23" y="57"/>
                    </a:lnTo>
                    <a:lnTo>
                      <a:pt x="25" y="46"/>
                    </a:lnTo>
                    <a:lnTo>
                      <a:pt x="23" y="34"/>
                    </a:lnTo>
                    <a:lnTo>
                      <a:pt x="23" y="23"/>
                    </a:lnTo>
                    <a:lnTo>
                      <a:pt x="21" y="13"/>
                    </a:lnTo>
                    <a:lnTo>
                      <a:pt x="21" y="8"/>
                    </a:lnTo>
                    <a:lnTo>
                      <a:pt x="14" y="0"/>
                    </a:lnTo>
                    <a:lnTo>
                      <a:pt x="8" y="0"/>
                    </a:lnTo>
                    <a:lnTo>
                      <a:pt x="2" y="6"/>
                    </a:lnTo>
                    <a:lnTo>
                      <a:pt x="4" y="19"/>
                    </a:lnTo>
                    <a:lnTo>
                      <a:pt x="4" y="31"/>
                    </a:lnTo>
                    <a:lnTo>
                      <a:pt x="6" y="42"/>
                    </a:lnTo>
                    <a:lnTo>
                      <a:pt x="4" y="51"/>
                    </a:lnTo>
                    <a:lnTo>
                      <a:pt x="4" y="61"/>
                    </a:lnTo>
                    <a:lnTo>
                      <a:pt x="0" y="76"/>
                    </a:lnTo>
                    <a:lnTo>
                      <a:pt x="0" y="93"/>
                    </a:lnTo>
                    <a:lnTo>
                      <a:pt x="0" y="93"/>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89"/>
              <p:cNvSpPr>
                <a:spLocks/>
              </p:cNvSpPr>
              <p:nvPr/>
            </p:nvSpPr>
            <p:spPr bwMode="auto">
              <a:xfrm>
                <a:off x="1381904" y="977039"/>
                <a:ext cx="87318" cy="52469"/>
              </a:xfrm>
              <a:custGeom>
                <a:avLst/>
                <a:gdLst/>
                <a:ahLst/>
                <a:cxnLst>
                  <a:cxn ang="0">
                    <a:pos x="9" y="33"/>
                  </a:cxn>
                  <a:cxn ang="0">
                    <a:pos x="0" y="36"/>
                  </a:cxn>
                  <a:cxn ang="0">
                    <a:pos x="3" y="42"/>
                  </a:cxn>
                  <a:cxn ang="0">
                    <a:pos x="13" y="46"/>
                  </a:cxn>
                  <a:cxn ang="0">
                    <a:pos x="22" y="50"/>
                  </a:cxn>
                  <a:cxn ang="0">
                    <a:pos x="28" y="48"/>
                  </a:cxn>
                  <a:cxn ang="0">
                    <a:pos x="39" y="48"/>
                  </a:cxn>
                  <a:cxn ang="0">
                    <a:pos x="49" y="44"/>
                  </a:cxn>
                  <a:cxn ang="0">
                    <a:pos x="58" y="42"/>
                  </a:cxn>
                  <a:cxn ang="0">
                    <a:pos x="77" y="33"/>
                  </a:cxn>
                  <a:cxn ang="0">
                    <a:pos x="91" y="23"/>
                  </a:cxn>
                  <a:cxn ang="0">
                    <a:pos x="93" y="14"/>
                  </a:cxn>
                  <a:cxn ang="0">
                    <a:pos x="91" y="6"/>
                  </a:cxn>
                  <a:cxn ang="0">
                    <a:pos x="83" y="0"/>
                  </a:cxn>
                  <a:cxn ang="0">
                    <a:pos x="74" y="6"/>
                  </a:cxn>
                  <a:cxn ang="0">
                    <a:pos x="62" y="12"/>
                  </a:cxn>
                  <a:cxn ang="0">
                    <a:pos x="53" y="17"/>
                  </a:cxn>
                  <a:cxn ang="0">
                    <a:pos x="43" y="19"/>
                  </a:cxn>
                  <a:cxn ang="0">
                    <a:pos x="38" y="23"/>
                  </a:cxn>
                  <a:cxn ang="0">
                    <a:pos x="22" y="27"/>
                  </a:cxn>
                  <a:cxn ang="0">
                    <a:pos x="9" y="33"/>
                  </a:cxn>
                  <a:cxn ang="0">
                    <a:pos x="9" y="33"/>
                  </a:cxn>
                </a:cxnLst>
                <a:rect l="0" t="0" r="r" b="b"/>
                <a:pathLst>
                  <a:path w="93" h="50">
                    <a:moveTo>
                      <a:pt x="9" y="33"/>
                    </a:moveTo>
                    <a:lnTo>
                      <a:pt x="0" y="36"/>
                    </a:lnTo>
                    <a:lnTo>
                      <a:pt x="3" y="42"/>
                    </a:lnTo>
                    <a:lnTo>
                      <a:pt x="13" y="46"/>
                    </a:lnTo>
                    <a:lnTo>
                      <a:pt x="22" y="50"/>
                    </a:lnTo>
                    <a:lnTo>
                      <a:pt x="28" y="48"/>
                    </a:lnTo>
                    <a:lnTo>
                      <a:pt x="39" y="48"/>
                    </a:lnTo>
                    <a:lnTo>
                      <a:pt x="49" y="44"/>
                    </a:lnTo>
                    <a:lnTo>
                      <a:pt x="58" y="42"/>
                    </a:lnTo>
                    <a:lnTo>
                      <a:pt x="77" y="33"/>
                    </a:lnTo>
                    <a:lnTo>
                      <a:pt x="91" y="23"/>
                    </a:lnTo>
                    <a:lnTo>
                      <a:pt x="93" y="14"/>
                    </a:lnTo>
                    <a:lnTo>
                      <a:pt x="91" y="6"/>
                    </a:lnTo>
                    <a:lnTo>
                      <a:pt x="83" y="0"/>
                    </a:lnTo>
                    <a:lnTo>
                      <a:pt x="74" y="6"/>
                    </a:lnTo>
                    <a:lnTo>
                      <a:pt x="62" y="12"/>
                    </a:lnTo>
                    <a:lnTo>
                      <a:pt x="53" y="17"/>
                    </a:lnTo>
                    <a:lnTo>
                      <a:pt x="43" y="19"/>
                    </a:lnTo>
                    <a:lnTo>
                      <a:pt x="38" y="23"/>
                    </a:lnTo>
                    <a:lnTo>
                      <a:pt x="22" y="27"/>
                    </a:lnTo>
                    <a:lnTo>
                      <a:pt x="9" y="33"/>
                    </a:lnTo>
                    <a:lnTo>
                      <a:pt x="9" y="33"/>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90"/>
              <p:cNvSpPr>
                <a:spLocks/>
              </p:cNvSpPr>
              <p:nvPr/>
            </p:nvSpPr>
            <p:spPr bwMode="auto">
              <a:xfrm>
                <a:off x="1370515" y="953952"/>
                <a:ext cx="94911" cy="125924"/>
              </a:xfrm>
              <a:custGeom>
                <a:avLst/>
                <a:gdLst/>
                <a:ahLst/>
                <a:cxnLst>
                  <a:cxn ang="0">
                    <a:pos x="101" y="103"/>
                  </a:cxn>
                  <a:cxn ang="0">
                    <a:pos x="95" y="92"/>
                  </a:cxn>
                  <a:cxn ang="0">
                    <a:pos x="91" y="80"/>
                  </a:cxn>
                  <a:cxn ang="0">
                    <a:pos x="84" y="67"/>
                  </a:cxn>
                  <a:cxn ang="0">
                    <a:pos x="76" y="56"/>
                  </a:cxn>
                  <a:cxn ang="0">
                    <a:pos x="65" y="42"/>
                  </a:cxn>
                  <a:cxn ang="0">
                    <a:pos x="55" y="31"/>
                  </a:cxn>
                  <a:cxn ang="0">
                    <a:pos x="46" y="19"/>
                  </a:cxn>
                  <a:cxn ang="0">
                    <a:pos x="38" y="12"/>
                  </a:cxn>
                  <a:cxn ang="0">
                    <a:pos x="29" y="6"/>
                  </a:cxn>
                  <a:cxn ang="0">
                    <a:pos x="19" y="2"/>
                  </a:cxn>
                  <a:cxn ang="0">
                    <a:pos x="8" y="0"/>
                  </a:cxn>
                  <a:cxn ang="0">
                    <a:pos x="0" y="6"/>
                  </a:cxn>
                  <a:cxn ang="0">
                    <a:pos x="12" y="18"/>
                  </a:cxn>
                  <a:cxn ang="0">
                    <a:pos x="27" y="35"/>
                  </a:cxn>
                  <a:cxn ang="0">
                    <a:pos x="38" y="48"/>
                  </a:cxn>
                  <a:cxn ang="0">
                    <a:pos x="51" y="63"/>
                  </a:cxn>
                  <a:cxn ang="0">
                    <a:pos x="57" y="76"/>
                  </a:cxn>
                  <a:cxn ang="0">
                    <a:pos x="65" y="90"/>
                  </a:cxn>
                  <a:cxn ang="0">
                    <a:pos x="72" y="101"/>
                  </a:cxn>
                  <a:cxn ang="0">
                    <a:pos x="84" y="113"/>
                  </a:cxn>
                  <a:cxn ang="0">
                    <a:pos x="88" y="116"/>
                  </a:cxn>
                  <a:cxn ang="0">
                    <a:pos x="95" y="120"/>
                  </a:cxn>
                  <a:cxn ang="0">
                    <a:pos x="99" y="116"/>
                  </a:cxn>
                  <a:cxn ang="0">
                    <a:pos x="101" y="103"/>
                  </a:cxn>
                  <a:cxn ang="0">
                    <a:pos x="101" y="103"/>
                  </a:cxn>
                </a:cxnLst>
                <a:rect l="0" t="0" r="r" b="b"/>
                <a:pathLst>
                  <a:path w="101" h="120">
                    <a:moveTo>
                      <a:pt x="101" y="103"/>
                    </a:moveTo>
                    <a:lnTo>
                      <a:pt x="95" y="92"/>
                    </a:lnTo>
                    <a:lnTo>
                      <a:pt x="91" y="80"/>
                    </a:lnTo>
                    <a:lnTo>
                      <a:pt x="84" y="67"/>
                    </a:lnTo>
                    <a:lnTo>
                      <a:pt x="76" y="56"/>
                    </a:lnTo>
                    <a:lnTo>
                      <a:pt x="65" y="42"/>
                    </a:lnTo>
                    <a:lnTo>
                      <a:pt x="55" y="31"/>
                    </a:lnTo>
                    <a:lnTo>
                      <a:pt x="46" y="19"/>
                    </a:lnTo>
                    <a:lnTo>
                      <a:pt x="38" y="12"/>
                    </a:lnTo>
                    <a:lnTo>
                      <a:pt x="29" y="6"/>
                    </a:lnTo>
                    <a:lnTo>
                      <a:pt x="19" y="2"/>
                    </a:lnTo>
                    <a:lnTo>
                      <a:pt x="8" y="0"/>
                    </a:lnTo>
                    <a:lnTo>
                      <a:pt x="0" y="6"/>
                    </a:lnTo>
                    <a:lnTo>
                      <a:pt x="12" y="18"/>
                    </a:lnTo>
                    <a:lnTo>
                      <a:pt x="27" y="35"/>
                    </a:lnTo>
                    <a:lnTo>
                      <a:pt x="38" y="48"/>
                    </a:lnTo>
                    <a:lnTo>
                      <a:pt x="51" y="63"/>
                    </a:lnTo>
                    <a:lnTo>
                      <a:pt x="57" y="76"/>
                    </a:lnTo>
                    <a:lnTo>
                      <a:pt x="65" y="90"/>
                    </a:lnTo>
                    <a:lnTo>
                      <a:pt x="72" y="101"/>
                    </a:lnTo>
                    <a:lnTo>
                      <a:pt x="84" y="113"/>
                    </a:lnTo>
                    <a:lnTo>
                      <a:pt x="88" y="116"/>
                    </a:lnTo>
                    <a:lnTo>
                      <a:pt x="95" y="120"/>
                    </a:lnTo>
                    <a:lnTo>
                      <a:pt x="99" y="116"/>
                    </a:lnTo>
                    <a:lnTo>
                      <a:pt x="101" y="103"/>
                    </a:lnTo>
                    <a:lnTo>
                      <a:pt x="101" y="103"/>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1"/>
              <p:cNvSpPr>
                <a:spLocks/>
              </p:cNvSpPr>
              <p:nvPr/>
            </p:nvSpPr>
            <p:spPr bwMode="auto">
              <a:xfrm>
                <a:off x="1486307" y="1037901"/>
                <a:ext cx="89217" cy="35679"/>
              </a:xfrm>
              <a:custGeom>
                <a:avLst/>
                <a:gdLst/>
                <a:ahLst/>
                <a:cxnLst>
                  <a:cxn ang="0">
                    <a:pos x="89" y="34"/>
                  </a:cxn>
                  <a:cxn ang="0">
                    <a:pos x="95" y="33"/>
                  </a:cxn>
                  <a:cxn ang="0">
                    <a:pos x="93" y="25"/>
                  </a:cxn>
                  <a:cxn ang="0">
                    <a:pos x="87" y="17"/>
                  </a:cxn>
                  <a:cxn ang="0">
                    <a:pos x="82" y="12"/>
                  </a:cxn>
                  <a:cxn ang="0">
                    <a:pos x="72" y="6"/>
                  </a:cxn>
                  <a:cxn ang="0">
                    <a:pos x="62" y="4"/>
                  </a:cxn>
                  <a:cxn ang="0">
                    <a:pos x="51" y="2"/>
                  </a:cxn>
                  <a:cxn ang="0">
                    <a:pos x="42" y="2"/>
                  </a:cxn>
                  <a:cxn ang="0">
                    <a:pos x="21" y="0"/>
                  </a:cxn>
                  <a:cxn ang="0">
                    <a:pos x="7" y="6"/>
                  </a:cxn>
                  <a:cxn ang="0">
                    <a:pos x="0" y="10"/>
                  </a:cxn>
                  <a:cxn ang="0">
                    <a:pos x="0" y="17"/>
                  </a:cxn>
                  <a:cxn ang="0">
                    <a:pos x="5" y="21"/>
                  </a:cxn>
                  <a:cxn ang="0">
                    <a:pos x="19" y="23"/>
                  </a:cxn>
                  <a:cxn ang="0">
                    <a:pos x="28" y="19"/>
                  </a:cxn>
                  <a:cxn ang="0">
                    <a:pos x="40" y="19"/>
                  </a:cxn>
                  <a:cxn ang="0">
                    <a:pos x="47" y="21"/>
                  </a:cxn>
                  <a:cxn ang="0">
                    <a:pos x="57" y="23"/>
                  </a:cxn>
                  <a:cxn ang="0">
                    <a:pos x="70" y="29"/>
                  </a:cxn>
                  <a:cxn ang="0">
                    <a:pos x="89" y="34"/>
                  </a:cxn>
                  <a:cxn ang="0">
                    <a:pos x="89" y="34"/>
                  </a:cxn>
                </a:cxnLst>
                <a:rect l="0" t="0" r="r" b="b"/>
                <a:pathLst>
                  <a:path w="95" h="34">
                    <a:moveTo>
                      <a:pt x="89" y="34"/>
                    </a:moveTo>
                    <a:lnTo>
                      <a:pt x="95" y="33"/>
                    </a:lnTo>
                    <a:lnTo>
                      <a:pt x="93" y="25"/>
                    </a:lnTo>
                    <a:lnTo>
                      <a:pt x="87" y="17"/>
                    </a:lnTo>
                    <a:lnTo>
                      <a:pt x="82" y="12"/>
                    </a:lnTo>
                    <a:lnTo>
                      <a:pt x="72" y="6"/>
                    </a:lnTo>
                    <a:lnTo>
                      <a:pt x="62" y="4"/>
                    </a:lnTo>
                    <a:lnTo>
                      <a:pt x="51" y="2"/>
                    </a:lnTo>
                    <a:lnTo>
                      <a:pt x="42" y="2"/>
                    </a:lnTo>
                    <a:lnTo>
                      <a:pt x="21" y="0"/>
                    </a:lnTo>
                    <a:lnTo>
                      <a:pt x="7" y="6"/>
                    </a:lnTo>
                    <a:lnTo>
                      <a:pt x="0" y="10"/>
                    </a:lnTo>
                    <a:lnTo>
                      <a:pt x="0" y="17"/>
                    </a:lnTo>
                    <a:lnTo>
                      <a:pt x="5" y="21"/>
                    </a:lnTo>
                    <a:lnTo>
                      <a:pt x="19" y="23"/>
                    </a:lnTo>
                    <a:lnTo>
                      <a:pt x="28" y="19"/>
                    </a:lnTo>
                    <a:lnTo>
                      <a:pt x="40" y="19"/>
                    </a:lnTo>
                    <a:lnTo>
                      <a:pt x="47" y="21"/>
                    </a:lnTo>
                    <a:lnTo>
                      <a:pt x="57" y="23"/>
                    </a:lnTo>
                    <a:lnTo>
                      <a:pt x="70" y="29"/>
                    </a:lnTo>
                    <a:lnTo>
                      <a:pt x="89" y="34"/>
                    </a:lnTo>
                    <a:lnTo>
                      <a:pt x="89" y="34"/>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92"/>
              <p:cNvSpPr>
                <a:spLocks/>
              </p:cNvSpPr>
              <p:nvPr/>
            </p:nvSpPr>
            <p:spPr bwMode="auto">
              <a:xfrm>
                <a:off x="1569828" y="1054691"/>
                <a:ext cx="75929" cy="71357"/>
              </a:xfrm>
              <a:custGeom>
                <a:avLst/>
                <a:gdLst/>
                <a:ahLst/>
                <a:cxnLst>
                  <a:cxn ang="0">
                    <a:pos x="6" y="55"/>
                  </a:cxn>
                  <a:cxn ang="0">
                    <a:pos x="0" y="61"/>
                  </a:cxn>
                  <a:cxn ang="0">
                    <a:pos x="6" y="65"/>
                  </a:cxn>
                  <a:cxn ang="0">
                    <a:pos x="15" y="67"/>
                  </a:cxn>
                  <a:cxn ang="0">
                    <a:pos x="25" y="69"/>
                  </a:cxn>
                  <a:cxn ang="0">
                    <a:pos x="42" y="59"/>
                  </a:cxn>
                  <a:cxn ang="0">
                    <a:pos x="59" y="46"/>
                  </a:cxn>
                  <a:cxn ang="0">
                    <a:pos x="72" y="31"/>
                  </a:cxn>
                  <a:cxn ang="0">
                    <a:pos x="82" y="17"/>
                  </a:cxn>
                  <a:cxn ang="0">
                    <a:pos x="80" y="8"/>
                  </a:cxn>
                  <a:cxn ang="0">
                    <a:pos x="76" y="2"/>
                  </a:cxn>
                  <a:cxn ang="0">
                    <a:pos x="67" y="0"/>
                  </a:cxn>
                  <a:cxn ang="0">
                    <a:pos x="59" y="10"/>
                  </a:cxn>
                  <a:cxn ang="0">
                    <a:pos x="52" y="19"/>
                  </a:cxn>
                  <a:cxn ang="0">
                    <a:pos x="44" y="27"/>
                  </a:cxn>
                  <a:cxn ang="0">
                    <a:pos x="38" y="33"/>
                  </a:cxn>
                  <a:cxn ang="0">
                    <a:pos x="33" y="38"/>
                  </a:cxn>
                  <a:cxn ang="0">
                    <a:pos x="17" y="46"/>
                  </a:cxn>
                  <a:cxn ang="0">
                    <a:pos x="6" y="55"/>
                  </a:cxn>
                  <a:cxn ang="0">
                    <a:pos x="6" y="55"/>
                  </a:cxn>
                </a:cxnLst>
                <a:rect l="0" t="0" r="r" b="b"/>
                <a:pathLst>
                  <a:path w="82" h="69">
                    <a:moveTo>
                      <a:pt x="6" y="55"/>
                    </a:moveTo>
                    <a:lnTo>
                      <a:pt x="0" y="61"/>
                    </a:lnTo>
                    <a:lnTo>
                      <a:pt x="6" y="65"/>
                    </a:lnTo>
                    <a:lnTo>
                      <a:pt x="15" y="67"/>
                    </a:lnTo>
                    <a:lnTo>
                      <a:pt x="25" y="69"/>
                    </a:lnTo>
                    <a:lnTo>
                      <a:pt x="42" y="59"/>
                    </a:lnTo>
                    <a:lnTo>
                      <a:pt x="59" y="46"/>
                    </a:lnTo>
                    <a:lnTo>
                      <a:pt x="72" y="31"/>
                    </a:lnTo>
                    <a:lnTo>
                      <a:pt x="82" y="17"/>
                    </a:lnTo>
                    <a:lnTo>
                      <a:pt x="80" y="8"/>
                    </a:lnTo>
                    <a:lnTo>
                      <a:pt x="76" y="2"/>
                    </a:lnTo>
                    <a:lnTo>
                      <a:pt x="67" y="0"/>
                    </a:lnTo>
                    <a:lnTo>
                      <a:pt x="59" y="10"/>
                    </a:lnTo>
                    <a:lnTo>
                      <a:pt x="52" y="19"/>
                    </a:lnTo>
                    <a:lnTo>
                      <a:pt x="44" y="27"/>
                    </a:lnTo>
                    <a:lnTo>
                      <a:pt x="38" y="33"/>
                    </a:lnTo>
                    <a:lnTo>
                      <a:pt x="33" y="38"/>
                    </a:lnTo>
                    <a:lnTo>
                      <a:pt x="17" y="46"/>
                    </a:lnTo>
                    <a:lnTo>
                      <a:pt x="6" y="55"/>
                    </a:lnTo>
                    <a:lnTo>
                      <a:pt x="6" y="55"/>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93"/>
              <p:cNvSpPr>
                <a:spLocks/>
              </p:cNvSpPr>
              <p:nvPr/>
            </p:nvSpPr>
            <p:spPr bwMode="auto">
              <a:xfrm>
                <a:off x="1662841" y="1090370"/>
                <a:ext cx="62642" cy="52469"/>
              </a:xfrm>
              <a:custGeom>
                <a:avLst/>
                <a:gdLst/>
                <a:ahLst/>
                <a:cxnLst>
                  <a:cxn ang="0">
                    <a:pos x="4" y="32"/>
                  </a:cxn>
                  <a:cxn ang="0">
                    <a:pos x="0" y="36"/>
                  </a:cxn>
                  <a:cxn ang="0">
                    <a:pos x="4" y="41"/>
                  </a:cxn>
                  <a:cxn ang="0">
                    <a:pos x="11" y="45"/>
                  </a:cxn>
                  <a:cxn ang="0">
                    <a:pos x="21" y="49"/>
                  </a:cxn>
                  <a:cxn ang="0">
                    <a:pos x="32" y="45"/>
                  </a:cxn>
                  <a:cxn ang="0">
                    <a:pos x="48" y="38"/>
                  </a:cxn>
                  <a:cxn ang="0">
                    <a:pos x="57" y="26"/>
                  </a:cxn>
                  <a:cxn ang="0">
                    <a:pos x="67" y="17"/>
                  </a:cxn>
                  <a:cxn ang="0">
                    <a:pos x="65" y="9"/>
                  </a:cxn>
                  <a:cxn ang="0">
                    <a:pos x="61" y="1"/>
                  </a:cxn>
                  <a:cxn ang="0">
                    <a:pos x="55" y="0"/>
                  </a:cxn>
                  <a:cxn ang="0">
                    <a:pos x="49" y="5"/>
                  </a:cxn>
                  <a:cxn ang="0">
                    <a:pos x="36" y="17"/>
                  </a:cxn>
                  <a:cxn ang="0">
                    <a:pos x="25" y="22"/>
                  </a:cxn>
                  <a:cxn ang="0">
                    <a:pos x="13" y="26"/>
                  </a:cxn>
                  <a:cxn ang="0">
                    <a:pos x="4" y="32"/>
                  </a:cxn>
                  <a:cxn ang="0">
                    <a:pos x="4" y="32"/>
                  </a:cxn>
                </a:cxnLst>
                <a:rect l="0" t="0" r="r" b="b"/>
                <a:pathLst>
                  <a:path w="67" h="49">
                    <a:moveTo>
                      <a:pt x="4" y="32"/>
                    </a:moveTo>
                    <a:lnTo>
                      <a:pt x="0" y="36"/>
                    </a:lnTo>
                    <a:lnTo>
                      <a:pt x="4" y="41"/>
                    </a:lnTo>
                    <a:lnTo>
                      <a:pt x="11" y="45"/>
                    </a:lnTo>
                    <a:lnTo>
                      <a:pt x="21" y="49"/>
                    </a:lnTo>
                    <a:lnTo>
                      <a:pt x="32" y="45"/>
                    </a:lnTo>
                    <a:lnTo>
                      <a:pt x="48" y="38"/>
                    </a:lnTo>
                    <a:lnTo>
                      <a:pt x="57" y="26"/>
                    </a:lnTo>
                    <a:lnTo>
                      <a:pt x="67" y="17"/>
                    </a:lnTo>
                    <a:lnTo>
                      <a:pt x="65" y="9"/>
                    </a:lnTo>
                    <a:lnTo>
                      <a:pt x="61" y="1"/>
                    </a:lnTo>
                    <a:lnTo>
                      <a:pt x="55" y="0"/>
                    </a:lnTo>
                    <a:lnTo>
                      <a:pt x="49" y="5"/>
                    </a:lnTo>
                    <a:lnTo>
                      <a:pt x="36" y="17"/>
                    </a:lnTo>
                    <a:lnTo>
                      <a:pt x="25" y="22"/>
                    </a:lnTo>
                    <a:lnTo>
                      <a:pt x="13" y="26"/>
                    </a:lnTo>
                    <a:lnTo>
                      <a:pt x="4" y="32"/>
                    </a:lnTo>
                    <a:lnTo>
                      <a:pt x="4" y="32"/>
                    </a:lnTo>
                    <a:close/>
                  </a:path>
                </a:pathLst>
              </a:custGeom>
              <a:solidFill>
                <a:schemeClr val="tx2">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94"/>
              <p:cNvSpPr>
                <a:spLocks/>
              </p:cNvSpPr>
              <p:nvPr/>
            </p:nvSpPr>
            <p:spPr bwMode="auto">
              <a:xfrm>
                <a:off x="897858" y="693710"/>
                <a:ext cx="1769142" cy="677890"/>
              </a:xfrm>
              <a:custGeom>
                <a:avLst/>
                <a:gdLst/>
                <a:ahLst/>
                <a:cxnLst>
                  <a:cxn ang="0">
                    <a:pos x="118" y="27"/>
                  </a:cxn>
                  <a:cxn ang="0">
                    <a:pos x="264" y="40"/>
                  </a:cxn>
                  <a:cxn ang="0">
                    <a:pos x="413" y="154"/>
                  </a:cxn>
                  <a:cxn ang="0">
                    <a:pos x="525" y="325"/>
                  </a:cxn>
                  <a:cxn ang="0">
                    <a:pos x="726" y="411"/>
                  </a:cxn>
                  <a:cxn ang="0">
                    <a:pos x="943" y="479"/>
                  </a:cxn>
                  <a:cxn ang="0">
                    <a:pos x="1055" y="574"/>
                  </a:cxn>
                  <a:cxn ang="0">
                    <a:pos x="1167" y="618"/>
                  </a:cxn>
                  <a:cxn ang="0">
                    <a:pos x="1184" y="521"/>
                  </a:cxn>
                  <a:cxn ang="0">
                    <a:pos x="1065" y="403"/>
                  </a:cxn>
                  <a:cxn ang="0">
                    <a:pos x="951" y="318"/>
                  </a:cxn>
                  <a:cxn ang="0">
                    <a:pos x="960" y="223"/>
                  </a:cxn>
                  <a:cxn ang="0">
                    <a:pos x="1057" y="202"/>
                  </a:cxn>
                  <a:cxn ang="0">
                    <a:pos x="1177" y="187"/>
                  </a:cxn>
                  <a:cxn ang="0">
                    <a:pos x="1308" y="192"/>
                  </a:cxn>
                  <a:cxn ang="0">
                    <a:pos x="1414" y="194"/>
                  </a:cxn>
                  <a:cxn ang="0">
                    <a:pos x="1513" y="251"/>
                  </a:cxn>
                  <a:cxn ang="0">
                    <a:pos x="1648" y="392"/>
                  </a:cxn>
                  <a:cxn ang="0">
                    <a:pos x="1739" y="462"/>
                  </a:cxn>
                  <a:cxn ang="0">
                    <a:pos x="1827" y="472"/>
                  </a:cxn>
                  <a:cxn ang="0">
                    <a:pos x="1698" y="295"/>
                  </a:cxn>
                  <a:cxn ang="0">
                    <a:pos x="1506" y="126"/>
                  </a:cxn>
                  <a:cxn ang="0">
                    <a:pos x="1395" y="80"/>
                  </a:cxn>
                  <a:cxn ang="0">
                    <a:pos x="1302" y="48"/>
                  </a:cxn>
                  <a:cxn ang="0">
                    <a:pos x="1171" y="21"/>
                  </a:cxn>
                  <a:cxn ang="0">
                    <a:pos x="1034" y="21"/>
                  </a:cxn>
                  <a:cxn ang="0">
                    <a:pos x="1057" y="0"/>
                  </a:cxn>
                  <a:cxn ang="0">
                    <a:pos x="1150" y="0"/>
                  </a:cxn>
                  <a:cxn ang="0">
                    <a:pos x="1249" y="10"/>
                  </a:cxn>
                  <a:cxn ang="0">
                    <a:pos x="1350" y="42"/>
                  </a:cxn>
                  <a:cxn ang="0">
                    <a:pos x="1477" y="86"/>
                  </a:cxn>
                  <a:cxn ang="0">
                    <a:pos x="1603" y="156"/>
                  </a:cxn>
                  <a:cxn ang="0">
                    <a:pos x="1726" y="284"/>
                  </a:cxn>
                  <a:cxn ang="0">
                    <a:pos x="1836" y="426"/>
                  </a:cxn>
                  <a:cxn ang="0">
                    <a:pos x="1812" y="508"/>
                  </a:cxn>
                  <a:cxn ang="0">
                    <a:pos x="1682" y="447"/>
                  </a:cxn>
                  <a:cxn ang="0">
                    <a:pos x="1565" y="344"/>
                  </a:cxn>
                  <a:cxn ang="0">
                    <a:pos x="1470" y="236"/>
                  </a:cxn>
                  <a:cxn ang="0">
                    <a:pos x="1342" y="211"/>
                  </a:cxn>
                  <a:cxn ang="0">
                    <a:pos x="1232" y="215"/>
                  </a:cxn>
                  <a:cxn ang="0">
                    <a:pos x="1127" y="211"/>
                  </a:cxn>
                  <a:cxn ang="0">
                    <a:pos x="1027" y="228"/>
                  </a:cxn>
                  <a:cxn ang="0">
                    <a:pos x="964" y="289"/>
                  </a:cxn>
                  <a:cxn ang="0">
                    <a:pos x="1057" y="365"/>
                  </a:cxn>
                  <a:cxn ang="0">
                    <a:pos x="1152" y="455"/>
                  </a:cxn>
                  <a:cxn ang="0">
                    <a:pos x="1232" y="559"/>
                  </a:cxn>
                  <a:cxn ang="0">
                    <a:pos x="1173" y="645"/>
                  </a:cxn>
                  <a:cxn ang="0">
                    <a:pos x="1078" y="618"/>
                  </a:cxn>
                  <a:cxn ang="0">
                    <a:pos x="977" y="542"/>
                  </a:cxn>
                  <a:cxn ang="0">
                    <a:pos x="838" y="458"/>
                  </a:cxn>
                  <a:cxn ang="0">
                    <a:pos x="658" y="424"/>
                  </a:cxn>
                  <a:cxn ang="0">
                    <a:pos x="468" y="293"/>
                  </a:cxn>
                  <a:cxn ang="0">
                    <a:pos x="376" y="130"/>
                  </a:cxn>
                  <a:cxn ang="0">
                    <a:pos x="285" y="67"/>
                  </a:cxn>
                  <a:cxn ang="0">
                    <a:pos x="177" y="54"/>
                  </a:cxn>
                  <a:cxn ang="0">
                    <a:pos x="87" y="52"/>
                  </a:cxn>
                  <a:cxn ang="0">
                    <a:pos x="4" y="50"/>
                  </a:cxn>
                </a:cxnLst>
                <a:rect l="0" t="0" r="r" b="b"/>
                <a:pathLst>
                  <a:path w="1863" h="646">
                    <a:moveTo>
                      <a:pt x="2" y="36"/>
                    </a:moveTo>
                    <a:lnTo>
                      <a:pt x="15" y="33"/>
                    </a:lnTo>
                    <a:lnTo>
                      <a:pt x="32" y="31"/>
                    </a:lnTo>
                    <a:lnTo>
                      <a:pt x="49" y="29"/>
                    </a:lnTo>
                    <a:lnTo>
                      <a:pt x="67" y="29"/>
                    </a:lnTo>
                    <a:lnTo>
                      <a:pt x="84" y="27"/>
                    </a:lnTo>
                    <a:lnTo>
                      <a:pt x="101" y="27"/>
                    </a:lnTo>
                    <a:lnTo>
                      <a:pt x="118" y="27"/>
                    </a:lnTo>
                    <a:lnTo>
                      <a:pt x="137" y="27"/>
                    </a:lnTo>
                    <a:lnTo>
                      <a:pt x="154" y="27"/>
                    </a:lnTo>
                    <a:lnTo>
                      <a:pt x="173" y="27"/>
                    </a:lnTo>
                    <a:lnTo>
                      <a:pt x="192" y="29"/>
                    </a:lnTo>
                    <a:lnTo>
                      <a:pt x="211" y="33"/>
                    </a:lnTo>
                    <a:lnTo>
                      <a:pt x="228" y="33"/>
                    </a:lnTo>
                    <a:lnTo>
                      <a:pt x="245" y="36"/>
                    </a:lnTo>
                    <a:lnTo>
                      <a:pt x="264" y="40"/>
                    </a:lnTo>
                    <a:lnTo>
                      <a:pt x="281" y="46"/>
                    </a:lnTo>
                    <a:lnTo>
                      <a:pt x="306" y="54"/>
                    </a:lnTo>
                    <a:lnTo>
                      <a:pt x="331" y="65"/>
                    </a:lnTo>
                    <a:lnTo>
                      <a:pt x="350" y="78"/>
                    </a:lnTo>
                    <a:lnTo>
                      <a:pt x="369" y="95"/>
                    </a:lnTo>
                    <a:lnTo>
                      <a:pt x="384" y="112"/>
                    </a:lnTo>
                    <a:lnTo>
                      <a:pt x="399" y="133"/>
                    </a:lnTo>
                    <a:lnTo>
                      <a:pt x="413" y="154"/>
                    </a:lnTo>
                    <a:lnTo>
                      <a:pt x="426" y="177"/>
                    </a:lnTo>
                    <a:lnTo>
                      <a:pt x="437" y="198"/>
                    </a:lnTo>
                    <a:lnTo>
                      <a:pt x="451" y="221"/>
                    </a:lnTo>
                    <a:lnTo>
                      <a:pt x="462" y="244"/>
                    </a:lnTo>
                    <a:lnTo>
                      <a:pt x="477" y="266"/>
                    </a:lnTo>
                    <a:lnTo>
                      <a:pt x="490" y="285"/>
                    </a:lnTo>
                    <a:lnTo>
                      <a:pt x="508" y="306"/>
                    </a:lnTo>
                    <a:lnTo>
                      <a:pt x="525" y="325"/>
                    </a:lnTo>
                    <a:lnTo>
                      <a:pt x="548" y="344"/>
                    </a:lnTo>
                    <a:lnTo>
                      <a:pt x="570" y="361"/>
                    </a:lnTo>
                    <a:lnTo>
                      <a:pt x="593" y="375"/>
                    </a:lnTo>
                    <a:lnTo>
                      <a:pt x="618" y="386"/>
                    </a:lnTo>
                    <a:lnTo>
                      <a:pt x="644" y="396"/>
                    </a:lnTo>
                    <a:lnTo>
                      <a:pt x="671" y="401"/>
                    </a:lnTo>
                    <a:lnTo>
                      <a:pt x="698" y="407"/>
                    </a:lnTo>
                    <a:lnTo>
                      <a:pt x="726" y="411"/>
                    </a:lnTo>
                    <a:lnTo>
                      <a:pt x="755" y="417"/>
                    </a:lnTo>
                    <a:lnTo>
                      <a:pt x="781" y="418"/>
                    </a:lnTo>
                    <a:lnTo>
                      <a:pt x="810" y="424"/>
                    </a:lnTo>
                    <a:lnTo>
                      <a:pt x="836" y="430"/>
                    </a:lnTo>
                    <a:lnTo>
                      <a:pt x="865" y="439"/>
                    </a:lnTo>
                    <a:lnTo>
                      <a:pt x="890" y="449"/>
                    </a:lnTo>
                    <a:lnTo>
                      <a:pt x="916" y="462"/>
                    </a:lnTo>
                    <a:lnTo>
                      <a:pt x="943" y="479"/>
                    </a:lnTo>
                    <a:lnTo>
                      <a:pt x="970" y="502"/>
                    </a:lnTo>
                    <a:lnTo>
                      <a:pt x="979" y="512"/>
                    </a:lnTo>
                    <a:lnTo>
                      <a:pt x="990" y="521"/>
                    </a:lnTo>
                    <a:lnTo>
                      <a:pt x="1004" y="532"/>
                    </a:lnTo>
                    <a:lnTo>
                      <a:pt x="1017" y="544"/>
                    </a:lnTo>
                    <a:lnTo>
                      <a:pt x="1028" y="553"/>
                    </a:lnTo>
                    <a:lnTo>
                      <a:pt x="1042" y="565"/>
                    </a:lnTo>
                    <a:lnTo>
                      <a:pt x="1055" y="574"/>
                    </a:lnTo>
                    <a:lnTo>
                      <a:pt x="1070" y="586"/>
                    </a:lnTo>
                    <a:lnTo>
                      <a:pt x="1084" y="593"/>
                    </a:lnTo>
                    <a:lnTo>
                      <a:pt x="1097" y="601"/>
                    </a:lnTo>
                    <a:lnTo>
                      <a:pt x="1110" y="607"/>
                    </a:lnTo>
                    <a:lnTo>
                      <a:pt x="1125" y="612"/>
                    </a:lnTo>
                    <a:lnTo>
                      <a:pt x="1139" y="614"/>
                    </a:lnTo>
                    <a:lnTo>
                      <a:pt x="1154" y="618"/>
                    </a:lnTo>
                    <a:lnTo>
                      <a:pt x="1167" y="618"/>
                    </a:lnTo>
                    <a:lnTo>
                      <a:pt x="1182" y="618"/>
                    </a:lnTo>
                    <a:lnTo>
                      <a:pt x="1194" y="608"/>
                    </a:lnTo>
                    <a:lnTo>
                      <a:pt x="1201" y="599"/>
                    </a:lnTo>
                    <a:lnTo>
                      <a:pt x="1207" y="589"/>
                    </a:lnTo>
                    <a:lnTo>
                      <a:pt x="1211" y="582"/>
                    </a:lnTo>
                    <a:lnTo>
                      <a:pt x="1209" y="561"/>
                    </a:lnTo>
                    <a:lnTo>
                      <a:pt x="1201" y="542"/>
                    </a:lnTo>
                    <a:lnTo>
                      <a:pt x="1184" y="521"/>
                    </a:lnTo>
                    <a:lnTo>
                      <a:pt x="1167" y="502"/>
                    </a:lnTo>
                    <a:lnTo>
                      <a:pt x="1148" y="485"/>
                    </a:lnTo>
                    <a:lnTo>
                      <a:pt x="1135" y="470"/>
                    </a:lnTo>
                    <a:lnTo>
                      <a:pt x="1122" y="453"/>
                    </a:lnTo>
                    <a:lnTo>
                      <a:pt x="1110" y="439"/>
                    </a:lnTo>
                    <a:lnTo>
                      <a:pt x="1095" y="426"/>
                    </a:lnTo>
                    <a:lnTo>
                      <a:pt x="1082" y="415"/>
                    </a:lnTo>
                    <a:lnTo>
                      <a:pt x="1065" y="403"/>
                    </a:lnTo>
                    <a:lnTo>
                      <a:pt x="1049" y="394"/>
                    </a:lnTo>
                    <a:lnTo>
                      <a:pt x="1032" y="382"/>
                    </a:lnTo>
                    <a:lnTo>
                      <a:pt x="1017" y="375"/>
                    </a:lnTo>
                    <a:lnTo>
                      <a:pt x="1000" y="363"/>
                    </a:lnTo>
                    <a:lnTo>
                      <a:pt x="987" y="354"/>
                    </a:lnTo>
                    <a:lnTo>
                      <a:pt x="971" y="342"/>
                    </a:lnTo>
                    <a:lnTo>
                      <a:pt x="962" y="331"/>
                    </a:lnTo>
                    <a:lnTo>
                      <a:pt x="951" y="318"/>
                    </a:lnTo>
                    <a:lnTo>
                      <a:pt x="943" y="303"/>
                    </a:lnTo>
                    <a:lnTo>
                      <a:pt x="937" y="285"/>
                    </a:lnTo>
                    <a:lnTo>
                      <a:pt x="935" y="270"/>
                    </a:lnTo>
                    <a:lnTo>
                      <a:pt x="935" y="255"/>
                    </a:lnTo>
                    <a:lnTo>
                      <a:pt x="939" y="246"/>
                    </a:lnTo>
                    <a:lnTo>
                      <a:pt x="945" y="234"/>
                    </a:lnTo>
                    <a:lnTo>
                      <a:pt x="954" y="228"/>
                    </a:lnTo>
                    <a:lnTo>
                      <a:pt x="960" y="223"/>
                    </a:lnTo>
                    <a:lnTo>
                      <a:pt x="971" y="217"/>
                    </a:lnTo>
                    <a:lnTo>
                      <a:pt x="983" y="213"/>
                    </a:lnTo>
                    <a:lnTo>
                      <a:pt x="996" y="213"/>
                    </a:lnTo>
                    <a:lnTo>
                      <a:pt x="1008" y="209"/>
                    </a:lnTo>
                    <a:lnTo>
                      <a:pt x="1019" y="208"/>
                    </a:lnTo>
                    <a:lnTo>
                      <a:pt x="1032" y="206"/>
                    </a:lnTo>
                    <a:lnTo>
                      <a:pt x="1046" y="206"/>
                    </a:lnTo>
                    <a:lnTo>
                      <a:pt x="1057" y="202"/>
                    </a:lnTo>
                    <a:lnTo>
                      <a:pt x="1070" y="200"/>
                    </a:lnTo>
                    <a:lnTo>
                      <a:pt x="1082" y="196"/>
                    </a:lnTo>
                    <a:lnTo>
                      <a:pt x="1095" y="194"/>
                    </a:lnTo>
                    <a:lnTo>
                      <a:pt x="1110" y="188"/>
                    </a:lnTo>
                    <a:lnTo>
                      <a:pt x="1127" y="187"/>
                    </a:lnTo>
                    <a:lnTo>
                      <a:pt x="1144" y="187"/>
                    </a:lnTo>
                    <a:lnTo>
                      <a:pt x="1162" y="187"/>
                    </a:lnTo>
                    <a:lnTo>
                      <a:pt x="1177" y="187"/>
                    </a:lnTo>
                    <a:lnTo>
                      <a:pt x="1194" y="187"/>
                    </a:lnTo>
                    <a:lnTo>
                      <a:pt x="1211" y="188"/>
                    </a:lnTo>
                    <a:lnTo>
                      <a:pt x="1228" y="190"/>
                    </a:lnTo>
                    <a:lnTo>
                      <a:pt x="1243" y="190"/>
                    </a:lnTo>
                    <a:lnTo>
                      <a:pt x="1260" y="192"/>
                    </a:lnTo>
                    <a:lnTo>
                      <a:pt x="1276" y="192"/>
                    </a:lnTo>
                    <a:lnTo>
                      <a:pt x="1293" y="194"/>
                    </a:lnTo>
                    <a:lnTo>
                      <a:pt x="1308" y="192"/>
                    </a:lnTo>
                    <a:lnTo>
                      <a:pt x="1325" y="192"/>
                    </a:lnTo>
                    <a:lnTo>
                      <a:pt x="1342" y="190"/>
                    </a:lnTo>
                    <a:lnTo>
                      <a:pt x="1359" y="190"/>
                    </a:lnTo>
                    <a:lnTo>
                      <a:pt x="1371" y="190"/>
                    </a:lnTo>
                    <a:lnTo>
                      <a:pt x="1382" y="190"/>
                    </a:lnTo>
                    <a:lnTo>
                      <a:pt x="1393" y="190"/>
                    </a:lnTo>
                    <a:lnTo>
                      <a:pt x="1405" y="192"/>
                    </a:lnTo>
                    <a:lnTo>
                      <a:pt x="1414" y="194"/>
                    </a:lnTo>
                    <a:lnTo>
                      <a:pt x="1426" y="198"/>
                    </a:lnTo>
                    <a:lnTo>
                      <a:pt x="1437" y="200"/>
                    </a:lnTo>
                    <a:lnTo>
                      <a:pt x="1449" y="206"/>
                    </a:lnTo>
                    <a:lnTo>
                      <a:pt x="1468" y="213"/>
                    </a:lnTo>
                    <a:lnTo>
                      <a:pt x="1487" y="227"/>
                    </a:lnTo>
                    <a:lnTo>
                      <a:pt x="1494" y="232"/>
                    </a:lnTo>
                    <a:lnTo>
                      <a:pt x="1504" y="242"/>
                    </a:lnTo>
                    <a:lnTo>
                      <a:pt x="1513" y="251"/>
                    </a:lnTo>
                    <a:lnTo>
                      <a:pt x="1523" y="263"/>
                    </a:lnTo>
                    <a:lnTo>
                      <a:pt x="1536" y="280"/>
                    </a:lnTo>
                    <a:lnTo>
                      <a:pt x="1553" y="301"/>
                    </a:lnTo>
                    <a:lnTo>
                      <a:pt x="1572" y="318"/>
                    </a:lnTo>
                    <a:lnTo>
                      <a:pt x="1591" y="339"/>
                    </a:lnTo>
                    <a:lnTo>
                      <a:pt x="1610" y="356"/>
                    </a:lnTo>
                    <a:lnTo>
                      <a:pt x="1629" y="375"/>
                    </a:lnTo>
                    <a:lnTo>
                      <a:pt x="1648" y="392"/>
                    </a:lnTo>
                    <a:lnTo>
                      <a:pt x="1667" y="411"/>
                    </a:lnTo>
                    <a:lnTo>
                      <a:pt x="1673" y="417"/>
                    </a:lnTo>
                    <a:lnTo>
                      <a:pt x="1682" y="424"/>
                    </a:lnTo>
                    <a:lnTo>
                      <a:pt x="1694" y="432"/>
                    </a:lnTo>
                    <a:lnTo>
                      <a:pt x="1705" y="441"/>
                    </a:lnTo>
                    <a:lnTo>
                      <a:pt x="1717" y="447"/>
                    </a:lnTo>
                    <a:lnTo>
                      <a:pt x="1728" y="455"/>
                    </a:lnTo>
                    <a:lnTo>
                      <a:pt x="1739" y="462"/>
                    </a:lnTo>
                    <a:lnTo>
                      <a:pt x="1753" y="470"/>
                    </a:lnTo>
                    <a:lnTo>
                      <a:pt x="1764" y="474"/>
                    </a:lnTo>
                    <a:lnTo>
                      <a:pt x="1776" y="477"/>
                    </a:lnTo>
                    <a:lnTo>
                      <a:pt x="1787" y="479"/>
                    </a:lnTo>
                    <a:lnTo>
                      <a:pt x="1798" y="481"/>
                    </a:lnTo>
                    <a:lnTo>
                      <a:pt x="1808" y="479"/>
                    </a:lnTo>
                    <a:lnTo>
                      <a:pt x="1819" y="477"/>
                    </a:lnTo>
                    <a:lnTo>
                      <a:pt x="1827" y="472"/>
                    </a:lnTo>
                    <a:lnTo>
                      <a:pt x="1836" y="468"/>
                    </a:lnTo>
                    <a:lnTo>
                      <a:pt x="1814" y="441"/>
                    </a:lnTo>
                    <a:lnTo>
                      <a:pt x="1795" y="417"/>
                    </a:lnTo>
                    <a:lnTo>
                      <a:pt x="1776" y="392"/>
                    </a:lnTo>
                    <a:lnTo>
                      <a:pt x="1757" y="367"/>
                    </a:lnTo>
                    <a:lnTo>
                      <a:pt x="1736" y="342"/>
                    </a:lnTo>
                    <a:lnTo>
                      <a:pt x="1717" y="318"/>
                    </a:lnTo>
                    <a:lnTo>
                      <a:pt x="1698" y="295"/>
                    </a:lnTo>
                    <a:lnTo>
                      <a:pt x="1679" y="272"/>
                    </a:lnTo>
                    <a:lnTo>
                      <a:pt x="1656" y="249"/>
                    </a:lnTo>
                    <a:lnTo>
                      <a:pt x="1635" y="227"/>
                    </a:lnTo>
                    <a:lnTo>
                      <a:pt x="1612" y="204"/>
                    </a:lnTo>
                    <a:lnTo>
                      <a:pt x="1589" y="185"/>
                    </a:lnTo>
                    <a:lnTo>
                      <a:pt x="1563" y="162"/>
                    </a:lnTo>
                    <a:lnTo>
                      <a:pt x="1536" y="145"/>
                    </a:lnTo>
                    <a:lnTo>
                      <a:pt x="1506" y="126"/>
                    </a:lnTo>
                    <a:lnTo>
                      <a:pt x="1477" y="111"/>
                    </a:lnTo>
                    <a:lnTo>
                      <a:pt x="1464" y="105"/>
                    </a:lnTo>
                    <a:lnTo>
                      <a:pt x="1452" y="101"/>
                    </a:lnTo>
                    <a:lnTo>
                      <a:pt x="1441" y="97"/>
                    </a:lnTo>
                    <a:lnTo>
                      <a:pt x="1430" y="93"/>
                    </a:lnTo>
                    <a:lnTo>
                      <a:pt x="1418" y="88"/>
                    </a:lnTo>
                    <a:lnTo>
                      <a:pt x="1407" y="84"/>
                    </a:lnTo>
                    <a:lnTo>
                      <a:pt x="1395" y="80"/>
                    </a:lnTo>
                    <a:lnTo>
                      <a:pt x="1384" y="78"/>
                    </a:lnTo>
                    <a:lnTo>
                      <a:pt x="1371" y="73"/>
                    </a:lnTo>
                    <a:lnTo>
                      <a:pt x="1359" y="69"/>
                    </a:lnTo>
                    <a:lnTo>
                      <a:pt x="1348" y="65"/>
                    </a:lnTo>
                    <a:lnTo>
                      <a:pt x="1336" y="61"/>
                    </a:lnTo>
                    <a:lnTo>
                      <a:pt x="1325" y="55"/>
                    </a:lnTo>
                    <a:lnTo>
                      <a:pt x="1314" y="54"/>
                    </a:lnTo>
                    <a:lnTo>
                      <a:pt x="1302" y="48"/>
                    </a:lnTo>
                    <a:lnTo>
                      <a:pt x="1291" y="46"/>
                    </a:lnTo>
                    <a:lnTo>
                      <a:pt x="1274" y="40"/>
                    </a:lnTo>
                    <a:lnTo>
                      <a:pt x="1257" y="35"/>
                    </a:lnTo>
                    <a:lnTo>
                      <a:pt x="1239" y="31"/>
                    </a:lnTo>
                    <a:lnTo>
                      <a:pt x="1222" y="27"/>
                    </a:lnTo>
                    <a:lnTo>
                      <a:pt x="1205" y="23"/>
                    </a:lnTo>
                    <a:lnTo>
                      <a:pt x="1188" y="21"/>
                    </a:lnTo>
                    <a:lnTo>
                      <a:pt x="1171" y="21"/>
                    </a:lnTo>
                    <a:lnTo>
                      <a:pt x="1156" y="21"/>
                    </a:lnTo>
                    <a:lnTo>
                      <a:pt x="1137" y="19"/>
                    </a:lnTo>
                    <a:lnTo>
                      <a:pt x="1120" y="17"/>
                    </a:lnTo>
                    <a:lnTo>
                      <a:pt x="1103" y="17"/>
                    </a:lnTo>
                    <a:lnTo>
                      <a:pt x="1086" y="19"/>
                    </a:lnTo>
                    <a:lnTo>
                      <a:pt x="1068" y="19"/>
                    </a:lnTo>
                    <a:lnTo>
                      <a:pt x="1051" y="19"/>
                    </a:lnTo>
                    <a:lnTo>
                      <a:pt x="1034" y="21"/>
                    </a:lnTo>
                    <a:lnTo>
                      <a:pt x="1017" y="23"/>
                    </a:lnTo>
                    <a:lnTo>
                      <a:pt x="1008" y="19"/>
                    </a:lnTo>
                    <a:lnTo>
                      <a:pt x="1002" y="16"/>
                    </a:lnTo>
                    <a:lnTo>
                      <a:pt x="1002" y="8"/>
                    </a:lnTo>
                    <a:lnTo>
                      <a:pt x="1015" y="6"/>
                    </a:lnTo>
                    <a:lnTo>
                      <a:pt x="1028" y="2"/>
                    </a:lnTo>
                    <a:lnTo>
                      <a:pt x="1047" y="2"/>
                    </a:lnTo>
                    <a:lnTo>
                      <a:pt x="1057" y="0"/>
                    </a:lnTo>
                    <a:lnTo>
                      <a:pt x="1068" y="0"/>
                    </a:lnTo>
                    <a:lnTo>
                      <a:pt x="1080" y="0"/>
                    </a:lnTo>
                    <a:lnTo>
                      <a:pt x="1091" y="0"/>
                    </a:lnTo>
                    <a:lnTo>
                      <a:pt x="1101" y="0"/>
                    </a:lnTo>
                    <a:lnTo>
                      <a:pt x="1112" y="0"/>
                    </a:lnTo>
                    <a:lnTo>
                      <a:pt x="1122" y="0"/>
                    </a:lnTo>
                    <a:lnTo>
                      <a:pt x="1133" y="0"/>
                    </a:lnTo>
                    <a:lnTo>
                      <a:pt x="1150" y="0"/>
                    </a:lnTo>
                    <a:lnTo>
                      <a:pt x="1165" y="2"/>
                    </a:lnTo>
                    <a:lnTo>
                      <a:pt x="1177" y="2"/>
                    </a:lnTo>
                    <a:lnTo>
                      <a:pt x="1188" y="2"/>
                    </a:lnTo>
                    <a:lnTo>
                      <a:pt x="1200" y="2"/>
                    </a:lnTo>
                    <a:lnTo>
                      <a:pt x="1213" y="4"/>
                    </a:lnTo>
                    <a:lnTo>
                      <a:pt x="1224" y="4"/>
                    </a:lnTo>
                    <a:lnTo>
                      <a:pt x="1238" y="8"/>
                    </a:lnTo>
                    <a:lnTo>
                      <a:pt x="1249" y="10"/>
                    </a:lnTo>
                    <a:lnTo>
                      <a:pt x="1262" y="16"/>
                    </a:lnTo>
                    <a:lnTo>
                      <a:pt x="1274" y="17"/>
                    </a:lnTo>
                    <a:lnTo>
                      <a:pt x="1285" y="21"/>
                    </a:lnTo>
                    <a:lnTo>
                      <a:pt x="1297" y="23"/>
                    </a:lnTo>
                    <a:lnTo>
                      <a:pt x="1310" y="29"/>
                    </a:lnTo>
                    <a:lnTo>
                      <a:pt x="1321" y="33"/>
                    </a:lnTo>
                    <a:lnTo>
                      <a:pt x="1336" y="36"/>
                    </a:lnTo>
                    <a:lnTo>
                      <a:pt x="1350" y="42"/>
                    </a:lnTo>
                    <a:lnTo>
                      <a:pt x="1365" y="48"/>
                    </a:lnTo>
                    <a:lnTo>
                      <a:pt x="1380" y="52"/>
                    </a:lnTo>
                    <a:lnTo>
                      <a:pt x="1395" y="57"/>
                    </a:lnTo>
                    <a:lnTo>
                      <a:pt x="1411" y="63"/>
                    </a:lnTo>
                    <a:lnTo>
                      <a:pt x="1428" y="69"/>
                    </a:lnTo>
                    <a:lnTo>
                      <a:pt x="1443" y="74"/>
                    </a:lnTo>
                    <a:lnTo>
                      <a:pt x="1460" y="80"/>
                    </a:lnTo>
                    <a:lnTo>
                      <a:pt x="1477" y="86"/>
                    </a:lnTo>
                    <a:lnTo>
                      <a:pt x="1494" y="93"/>
                    </a:lnTo>
                    <a:lnTo>
                      <a:pt x="1509" y="99"/>
                    </a:lnTo>
                    <a:lnTo>
                      <a:pt x="1525" y="107"/>
                    </a:lnTo>
                    <a:lnTo>
                      <a:pt x="1540" y="114"/>
                    </a:lnTo>
                    <a:lnTo>
                      <a:pt x="1557" y="126"/>
                    </a:lnTo>
                    <a:lnTo>
                      <a:pt x="1572" y="133"/>
                    </a:lnTo>
                    <a:lnTo>
                      <a:pt x="1587" y="145"/>
                    </a:lnTo>
                    <a:lnTo>
                      <a:pt x="1603" y="156"/>
                    </a:lnTo>
                    <a:lnTo>
                      <a:pt x="1620" y="171"/>
                    </a:lnTo>
                    <a:lnTo>
                      <a:pt x="1637" y="185"/>
                    </a:lnTo>
                    <a:lnTo>
                      <a:pt x="1654" y="200"/>
                    </a:lnTo>
                    <a:lnTo>
                      <a:pt x="1669" y="215"/>
                    </a:lnTo>
                    <a:lnTo>
                      <a:pt x="1686" y="232"/>
                    </a:lnTo>
                    <a:lnTo>
                      <a:pt x="1700" y="249"/>
                    </a:lnTo>
                    <a:lnTo>
                      <a:pt x="1713" y="266"/>
                    </a:lnTo>
                    <a:lnTo>
                      <a:pt x="1726" y="284"/>
                    </a:lnTo>
                    <a:lnTo>
                      <a:pt x="1741" y="303"/>
                    </a:lnTo>
                    <a:lnTo>
                      <a:pt x="1753" y="320"/>
                    </a:lnTo>
                    <a:lnTo>
                      <a:pt x="1766" y="337"/>
                    </a:lnTo>
                    <a:lnTo>
                      <a:pt x="1777" y="354"/>
                    </a:lnTo>
                    <a:lnTo>
                      <a:pt x="1793" y="373"/>
                    </a:lnTo>
                    <a:lnTo>
                      <a:pt x="1804" y="390"/>
                    </a:lnTo>
                    <a:lnTo>
                      <a:pt x="1819" y="409"/>
                    </a:lnTo>
                    <a:lnTo>
                      <a:pt x="1836" y="426"/>
                    </a:lnTo>
                    <a:lnTo>
                      <a:pt x="1854" y="445"/>
                    </a:lnTo>
                    <a:lnTo>
                      <a:pt x="1857" y="451"/>
                    </a:lnTo>
                    <a:lnTo>
                      <a:pt x="1861" y="462"/>
                    </a:lnTo>
                    <a:lnTo>
                      <a:pt x="1863" y="472"/>
                    </a:lnTo>
                    <a:lnTo>
                      <a:pt x="1859" y="481"/>
                    </a:lnTo>
                    <a:lnTo>
                      <a:pt x="1842" y="493"/>
                    </a:lnTo>
                    <a:lnTo>
                      <a:pt x="1827" y="504"/>
                    </a:lnTo>
                    <a:lnTo>
                      <a:pt x="1812" y="508"/>
                    </a:lnTo>
                    <a:lnTo>
                      <a:pt x="1796" y="510"/>
                    </a:lnTo>
                    <a:lnTo>
                      <a:pt x="1779" y="506"/>
                    </a:lnTo>
                    <a:lnTo>
                      <a:pt x="1764" y="502"/>
                    </a:lnTo>
                    <a:lnTo>
                      <a:pt x="1747" y="494"/>
                    </a:lnTo>
                    <a:lnTo>
                      <a:pt x="1732" y="487"/>
                    </a:lnTo>
                    <a:lnTo>
                      <a:pt x="1715" y="474"/>
                    </a:lnTo>
                    <a:lnTo>
                      <a:pt x="1698" y="460"/>
                    </a:lnTo>
                    <a:lnTo>
                      <a:pt x="1682" y="447"/>
                    </a:lnTo>
                    <a:lnTo>
                      <a:pt x="1667" y="436"/>
                    </a:lnTo>
                    <a:lnTo>
                      <a:pt x="1650" y="420"/>
                    </a:lnTo>
                    <a:lnTo>
                      <a:pt x="1637" y="409"/>
                    </a:lnTo>
                    <a:lnTo>
                      <a:pt x="1622" y="396"/>
                    </a:lnTo>
                    <a:lnTo>
                      <a:pt x="1610" y="388"/>
                    </a:lnTo>
                    <a:lnTo>
                      <a:pt x="1593" y="373"/>
                    </a:lnTo>
                    <a:lnTo>
                      <a:pt x="1578" y="360"/>
                    </a:lnTo>
                    <a:lnTo>
                      <a:pt x="1565" y="344"/>
                    </a:lnTo>
                    <a:lnTo>
                      <a:pt x="1553" y="331"/>
                    </a:lnTo>
                    <a:lnTo>
                      <a:pt x="1542" y="314"/>
                    </a:lnTo>
                    <a:lnTo>
                      <a:pt x="1530" y="301"/>
                    </a:lnTo>
                    <a:lnTo>
                      <a:pt x="1519" y="285"/>
                    </a:lnTo>
                    <a:lnTo>
                      <a:pt x="1508" y="274"/>
                    </a:lnTo>
                    <a:lnTo>
                      <a:pt x="1494" y="259"/>
                    </a:lnTo>
                    <a:lnTo>
                      <a:pt x="1483" y="247"/>
                    </a:lnTo>
                    <a:lnTo>
                      <a:pt x="1470" y="236"/>
                    </a:lnTo>
                    <a:lnTo>
                      <a:pt x="1456" y="230"/>
                    </a:lnTo>
                    <a:lnTo>
                      <a:pt x="1439" y="223"/>
                    </a:lnTo>
                    <a:lnTo>
                      <a:pt x="1424" y="219"/>
                    </a:lnTo>
                    <a:lnTo>
                      <a:pt x="1405" y="217"/>
                    </a:lnTo>
                    <a:lnTo>
                      <a:pt x="1386" y="219"/>
                    </a:lnTo>
                    <a:lnTo>
                      <a:pt x="1371" y="213"/>
                    </a:lnTo>
                    <a:lnTo>
                      <a:pt x="1357" y="211"/>
                    </a:lnTo>
                    <a:lnTo>
                      <a:pt x="1342" y="211"/>
                    </a:lnTo>
                    <a:lnTo>
                      <a:pt x="1331" y="211"/>
                    </a:lnTo>
                    <a:lnTo>
                      <a:pt x="1316" y="211"/>
                    </a:lnTo>
                    <a:lnTo>
                      <a:pt x="1302" y="211"/>
                    </a:lnTo>
                    <a:lnTo>
                      <a:pt x="1287" y="213"/>
                    </a:lnTo>
                    <a:lnTo>
                      <a:pt x="1276" y="215"/>
                    </a:lnTo>
                    <a:lnTo>
                      <a:pt x="1260" y="215"/>
                    </a:lnTo>
                    <a:lnTo>
                      <a:pt x="1247" y="215"/>
                    </a:lnTo>
                    <a:lnTo>
                      <a:pt x="1232" y="215"/>
                    </a:lnTo>
                    <a:lnTo>
                      <a:pt x="1219" y="217"/>
                    </a:lnTo>
                    <a:lnTo>
                      <a:pt x="1203" y="215"/>
                    </a:lnTo>
                    <a:lnTo>
                      <a:pt x="1192" y="215"/>
                    </a:lnTo>
                    <a:lnTo>
                      <a:pt x="1177" y="213"/>
                    </a:lnTo>
                    <a:lnTo>
                      <a:pt x="1165" y="211"/>
                    </a:lnTo>
                    <a:lnTo>
                      <a:pt x="1152" y="211"/>
                    </a:lnTo>
                    <a:lnTo>
                      <a:pt x="1139" y="211"/>
                    </a:lnTo>
                    <a:lnTo>
                      <a:pt x="1127" y="211"/>
                    </a:lnTo>
                    <a:lnTo>
                      <a:pt x="1116" y="213"/>
                    </a:lnTo>
                    <a:lnTo>
                      <a:pt x="1103" y="213"/>
                    </a:lnTo>
                    <a:lnTo>
                      <a:pt x="1089" y="217"/>
                    </a:lnTo>
                    <a:lnTo>
                      <a:pt x="1078" y="219"/>
                    </a:lnTo>
                    <a:lnTo>
                      <a:pt x="1067" y="223"/>
                    </a:lnTo>
                    <a:lnTo>
                      <a:pt x="1053" y="223"/>
                    </a:lnTo>
                    <a:lnTo>
                      <a:pt x="1040" y="227"/>
                    </a:lnTo>
                    <a:lnTo>
                      <a:pt x="1027" y="228"/>
                    </a:lnTo>
                    <a:lnTo>
                      <a:pt x="1015" y="232"/>
                    </a:lnTo>
                    <a:lnTo>
                      <a:pt x="1004" y="234"/>
                    </a:lnTo>
                    <a:lnTo>
                      <a:pt x="992" y="240"/>
                    </a:lnTo>
                    <a:lnTo>
                      <a:pt x="981" y="242"/>
                    </a:lnTo>
                    <a:lnTo>
                      <a:pt x="970" y="247"/>
                    </a:lnTo>
                    <a:lnTo>
                      <a:pt x="962" y="263"/>
                    </a:lnTo>
                    <a:lnTo>
                      <a:pt x="962" y="278"/>
                    </a:lnTo>
                    <a:lnTo>
                      <a:pt x="964" y="289"/>
                    </a:lnTo>
                    <a:lnTo>
                      <a:pt x="971" y="303"/>
                    </a:lnTo>
                    <a:lnTo>
                      <a:pt x="977" y="312"/>
                    </a:lnTo>
                    <a:lnTo>
                      <a:pt x="989" y="323"/>
                    </a:lnTo>
                    <a:lnTo>
                      <a:pt x="1000" y="333"/>
                    </a:lnTo>
                    <a:lnTo>
                      <a:pt x="1015" y="342"/>
                    </a:lnTo>
                    <a:lnTo>
                      <a:pt x="1028" y="350"/>
                    </a:lnTo>
                    <a:lnTo>
                      <a:pt x="1044" y="358"/>
                    </a:lnTo>
                    <a:lnTo>
                      <a:pt x="1057" y="365"/>
                    </a:lnTo>
                    <a:lnTo>
                      <a:pt x="1072" y="377"/>
                    </a:lnTo>
                    <a:lnTo>
                      <a:pt x="1086" y="386"/>
                    </a:lnTo>
                    <a:lnTo>
                      <a:pt x="1099" y="398"/>
                    </a:lnTo>
                    <a:lnTo>
                      <a:pt x="1108" y="409"/>
                    </a:lnTo>
                    <a:lnTo>
                      <a:pt x="1120" y="424"/>
                    </a:lnTo>
                    <a:lnTo>
                      <a:pt x="1127" y="434"/>
                    </a:lnTo>
                    <a:lnTo>
                      <a:pt x="1139" y="443"/>
                    </a:lnTo>
                    <a:lnTo>
                      <a:pt x="1152" y="455"/>
                    </a:lnTo>
                    <a:lnTo>
                      <a:pt x="1165" y="468"/>
                    </a:lnTo>
                    <a:lnTo>
                      <a:pt x="1177" y="479"/>
                    </a:lnTo>
                    <a:lnTo>
                      <a:pt x="1190" y="491"/>
                    </a:lnTo>
                    <a:lnTo>
                      <a:pt x="1201" y="504"/>
                    </a:lnTo>
                    <a:lnTo>
                      <a:pt x="1213" y="519"/>
                    </a:lnTo>
                    <a:lnTo>
                      <a:pt x="1220" y="531"/>
                    </a:lnTo>
                    <a:lnTo>
                      <a:pt x="1228" y="546"/>
                    </a:lnTo>
                    <a:lnTo>
                      <a:pt x="1232" y="559"/>
                    </a:lnTo>
                    <a:lnTo>
                      <a:pt x="1236" y="574"/>
                    </a:lnTo>
                    <a:lnTo>
                      <a:pt x="1234" y="588"/>
                    </a:lnTo>
                    <a:lnTo>
                      <a:pt x="1228" y="605"/>
                    </a:lnTo>
                    <a:lnTo>
                      <a:pt x="1220" y="618"/>
                    </a:lnTo>
                    <a:lnTo>
                      <a:pt x="1209" y="635"/>
                    </a:lnTo>
                    <a:lnTo>
                      <a:pt x="1196" y="639"/>
                    </a:lnTo>
                    <a:lnTo>
                      <a:pt x="1184" y="643"/>
                    </a:lnTo>
                    <a:lnTo>
                      <a:pt x="1173" y="645"/>
                    </a:lnTo>
                    <a:lnTo>
                      <a:pt x="1162" y="646"/>
                    </a:lnTo>
                    <a:lnTo>
                      <a:pt x="1148" y="645"/>
                    </a:lnTo>
                    <a:lnTo>
                      <a:pt x="1137" y="643"/>
                    </a:lnTo>
                    <a:lnTo>
                      <a:pt x="1125" y="639"/>
                    </a:lnTo>
                    <a:lnTo>
                      <a:pt x="1114" y="637"/>
                    </a:lnTo>
                    <a:lnTo>
                      <a:pt x="1101" y="629"/>
                    </a:lnTo>
                    <a:lnTo>
                      <a:pt x="1089" y="624"/>
                    </a:lnTo>
                    <a:lnTo>
                      <a:pt x="1078" y="618"/>
                    </a:lnTo>
                    <a:lnTo>
                      <a:pt x="1068" y="612"/>
                    </a:lnTo>
                    <a:lnTo>
                      <a:pt x="1057" y="605"/>
                    </a:lnTo>
                    <a:lnTo>
                      <a:pt x="1046" y="597"/>
                    </a:lnTo>
                    <a:lnTo>
                      <a:pt x="1036" y="589"/>
                    </a:lnTo>
                    <a:lnTo>
                      <a:pt x="1028" y="584"/>
                    </a:lnTo>
                    <a:lnTo>
                      <a:pt x="1011" y="569"/>
                    </a:lnTo>
                    <a:lnTo>
                      <a:pt x="994" y="555"/>
                    </a:lnTo>
                    <a:lnTo>
                      <a:pt x="977" y="542"/>
                    </a:lnTo>
                    <a:lnTo>
                      <a:pt x="962" y="531"/>
                    </a:lnTo>
                    <a:lnTo>
                      <a:pt x="945" y="519"/>
                    </a:lnTo>
                    <a:lnTo>
                      <a:pt x="928" y="508"/>
                    </a:lnTo>
                    <a:lnTo>
                      <a:pt x="911" y="496"/>
                    </a:lnTo>
                    <a:lnTo>
                      <a:pt x="894" y="487"/>
                    </a:lnTo>
                    <a:lnTo>
                      <a:pt x="874" y="475"/>
                    </a:lnTo>
                    <a:lnTo>
                      <a:pt x="857" y="468"/>
                    </a:lnTo>
                    <a:lnTo>
                      <a:pt x="838" y="458"/>
                    </a:lnTo>
                    <a:lnTo>
                      <a:pt x="821" y="453"/>
                    </a:lnTo>
                    <a:lnTo>
                      <a:pt x="802" y="447"/>
                    </a:lnTo>
                    <a:lnTo>
                      <a:pt x="783" y="443"/>
                    </a:lnTo>
                    <a:lnTo>
                      <a:pt x="764" y="439"/>
                    </a:lnTo>
                    <a:lnTo>
                      <a:pt x="747" y="439"/>
                    </a:lnTo>
                    <a:lnTo>
                      <a:pt x="717" y="436"/>
                    </a:lnTo>
                    <a:lnTo>
                      <a:pt x="686" y="432"/>
                    </a:lnTo>
                    <a:lnTo>
                      <a:pt x="658" y="424"/>
                    </a:lnTo>
                    <a:lnTo>
                      <a:pt x="631" y="417"/>
                    </a:lnTo>
                    <a:lnTo>
                      <a:pt x="603" y="403"/>
                    </a:lnTo>
                    <a:lnTo>
                      <a:pt x="578" y="390"/>
                    </a:lnTo>
                    <a:lnTo>
                      <a:pt x="555" y="373"/>
                    </a:lnTo>
                    <a:lnTo>
                      <a:pt x="532" y="358"/>
                    </a:lnTo>
                    <a:lnTo>
                      <a:pt x="510" y="337"/>
                    </a:lnTo>
                    <a:lnTo>
                      <a:pt x="489" y="316"/>
                    </a:lnTo>
                    <a:lnTo>
                      <a:pt x="468" y="293"/>
                    </a:lnTo>
                    <a:lnTo>
                      <a:pt x="451" y="270"/>
                    </a:lnTo>
                    <a:lnTo>
                      <a:pt x="433" y="244"/>
                    </a:lnTo>
                    <a:lnTo>
                      <a:pt x="420" y="219"/>
                    </a:lnTo>
                    <a:lnTo>
                      <a:pt x="409" y="192"/>
                    </a:lnTo>
                    <a:lnTo>
                      <a:pt x="399" y="168"/>
                    </a:lnTo>
                    <a:lnTo>
                      <a:pt x="392" y="152"/>
                    </a:lnTo>
                    <a:lnTo>
                      <a:pt x="386" y="141"/>
                    </a:lnTo>
                    <a:lnTo>
                      <a:pt x="376" y="130"/>
                    </a:lnTo>
                    <a:lnTo>
                      <a:pt x="369" y="120"/>
                    </a:lnTo>
                    <a:lnTo>
                      <a:pt x="357" y="109"/>
                    </a:lnTo>
                    <a:lnTo>
                      <a:pt x="348" y="101"/>
                    </a:lnTo>
                    <a:lnTo>
                      <a:pt x="337" y="92"/>
                    </a:lnTo>
                    <a:lnTo>
                      <a:pt x="327" y="86"/>
                    </a:lnTo>
                    <a:lnTo>
                      <a:pt x="314" y="78"/>
                    </a:lnTo>
                    <a:lnTo>
                      <a:pt x="300" y="73"/>
                    </a:lnTo>
                    <a:lnTo>
                      <a:pt x="285" y="67"/>
                    </a:lnTo>
                    <a:lnTo>
                      <a:pt x="272" y="63"/>
                    </a:lnTo>
                    <a:lnTo>
                      <a:pt x="257" y="59"/>
                    </a:lnTo>
                    <a:lnTo>
                      <a:pt x="241" y="57"/>
                    </a:lnTo>
                    <a:lnTo>
                      <a:pt x="228" y="57"/>
                    </a:lnTo>
                    <a:lnTo>
                      <a:pt x="213" y="57"/>
                    </a:lnTo>
                    <a:lnTo>
                      <a:pt x="202" y="55"/>
                    </a:lnTo>
                    <a:lnTo>
                      <a:pt x="190" y="55"/>
                    </a:lnTo>
                    <a:lnTo>
                      <a:pt x="177" y="54"/>
                    </a:lnTo>
                    <a:lnTo>
                      <a:pt x="165" y="54"/>
                    </a:lnTo>
                    <a:lnTo>
                      <a:pt x="156" y="52"/>
                    </a:lnTo>
                    <a:lnTo>
                      <a:pt x="145" y="52"/>
                    </a:lnTo>
                    <a:lnTo>
                      <a:pt x="133" y="52"/>
                    </a:lnTo>
                    <a:lnTo>
                      <a:pt x="122" y="52"/>
                    </a:lnTo>
                    <a:lnTo>
                      <a:pt x="110" y="52"/>
                    </a:lnTo>
                    <a:lnTo>
                      <a:pt x="99" y="52"/>
                    </a:lnTo>
                    <a:lnTo>
                      <a:pt x="87" y="52"/>
                    </a:lnTo>
                    <a:lnTo>
                      <a:pt x="76" y="52"/>
                    </a:lnTo>
                    <a:lnTo>
                      <a:pt x="65" y="52"/>
                    </a:lnTo>
                    <a:lnTo>
                      <a:pt x="53" y="52"/>
                    </a:lnTo>
                    <a:lnTo>
                      <a:pt x="42" y="52"/>
                    </a:lnTo>
                    <a:lnTo>
                      <a:pt x="30" y="52"/>
                    </a:lnTo>
                    <a:lnTo>
                      <a:pt x="17" y="52"/>
                    </a:lnTo>
                    <a:lnTo>
                      <a:pt x="10" y="52"/>
                    </a:lnTo>
                    <a:lnTo>
                      <a:pt x="4" y="50"/>
                    </a:lnTo>
                    <a:lnTo>
                      <a:pt x="2" y="48"/>
                    </a:lnTo>
                    <a:lnTo>
                      <a:pt x="0" y="40"/>
                    </a:lnTo>
                    <a:lnTo>
                      <a:pt x="2" y="36"/>
                    </a:lnTo>
                    <a:lnTo>
                      <a:pt x="2" y="36"/>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44" name="Picture 43" descr="03-9a.tif"/>
            <p:cNvPicPr>
              <a:picLocks noChangeAspect="1"/>
            </p:cNvPicPr>
            <p:nvPr/>
          </p:nvPicPr>
          <p:blipFill>
            <a:blip r:embed="rId3"/>
            <a:stretch>
              <a:fillRect/>
            </a:stretch>
          </p:blipFill>
          <p:spPr>
            <a:xfrm>
              <a:off x="5153895" y="3165653"/>
              <a:ext cx="3258312" cy="2445442"/>
            </a:xfrm>
            <a:prstGeom prst="rect">
              <a:avLst/>
            </a:prstGeom>
          </p:spPr>
        </p:pic>
      </p:grpSp>
    </p:spTree>
    <p:extLst>
      <p:ext uri="{BB962C8B-B14F-4D97-AF65-F5344CB8AC3E}">
        <p14:creationId xmlns:p14="http://schemas.microsoft.com/office/powerpoint/2010/main" val="2228017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Event Logging</a:t>
            </a:r>
            <a:endParaRPr lang="en-US" dirty="0"/>
          </a:p>
        </p:txBody>
      </p:sp>
      <p:sp>
        <p:nvSpPr>
          <p:cNvPr id="3" name="Content Placeholder 2"/>
          <p:cNvSpPr>
            <a:spLocks noGrp="1"/>
          </p:cNvSpPr>
          <p:nvPr>
            <p:ph sz="half" idx="1"/>
          </p:nvPr>
        </p:nvSpPr>
        <p:spPr>
          <a:xfrm>
            <a:off x="228600" y="1295400"/>
            <a:ext cx="8610600" cy="4572000"/>
          </a:xfrm>
        </p:spPr>
        <p:txBody>
          <a:bodyPr/>
          <a:lstStyle/>
          <a:p>
            <a:r>
              <a:rPr lang="en-US" sz="3200" dirty="0" smtClean="0"/>
              <a:t>Keeping track of what processes are running, what other machines have interacted with the system via the Internet, and if the operating system has experienced any unexpected or suspicious behavior can often leave important clues not only for troubleshooting ordinary problems, but also for determining the cause of a security breach.</a:t>
            </a:r>
            <a:endParaRPr lang="en-US" sz="3200"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23</a:t>
            </a:fld>
            <a:endParaRPr lang="en-US"/>
          </a:p>
        </p:txBody>
      </p:sp>
    </p:spTree>
    <p:extLst>
      <p:ext uri="{BB962C8B-B14F-4D97-AF65-F5344CB8AC3E}">
        <p14:creationId xmlns:p14="http://schemas.microsoft.com/office/powerpoint/2010/main" val="4063063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Process Explorer</a:t>
            </a:r>
            <a:endParaRPr lang="en-US"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24</a:t>
            </a:fld>
            <a:endParaRPr lang="en-US"/>
          </a:p>
        </p:txBody>
      </p:sp>
      <p:pic>
        <p:nvPicPr>
          <p:cNvPr id="6" name="Content Placeholder 5" descr="process-explorer.png"/>
          <p:cNvPicPr>
            <a:picLocks noGrp="1" noChangeAspect="1"/>
          </p:cNvPicPr>
          <p:nvPr>
            <p:ph idx="1"/>
          </p:nvPr>
        </p:nvPicPr>
        <p:blipFill>
          <a:blip r:embed="rId2"/>
          <a:srcRect l="-5373" r="-5261"/>
          <a:stretch>
            <a:fillRect/>
          </a:stretch>
        </p:blipFill>
        <p:spPr>
          <a:xfrm>
            <a:off x="914400" y="1219200"/>
            <a:ext cx="7391400" cy="5334000"/>
          </a:xfrm>
        </p:spPr>
      </p:pic>
    </p:spTree>
    <p:extLst>
      <p:ext uri="{BB962C8B-B14F-4D97-AF65-F5344CB8AC3E}">
        <p14:creationId xmlns:p14="http://schemas.microsoft.com/office/powerpoint/2010/main" val="27667384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Memory and </a:t>
            </a:r>
            <a:r>
              <a:rPr lang="en-US" dirty="0" err="1" smtClean="0"/>
              <a:t>Filesystem</a:t>
            </a:r>
            <a:r>
              <a:rPr lang="en-US" dirty="0" smtClean="0"/>
              <a:t> Security</a:t>
            </a:r>
            <a:endParaRPr lang="en-US"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25</a:t>
            </a:fld>
            <a:endParaRPr lang="en-US"/>
          </a:p>
        </p:txBody>
      </p:sp>
      <p:sp>
        <p:nvSpPr>
          <p:cNvPr id="9" name="Content Placeholder 3"/>
          <p:cNvSpPr>
            <a:spLocks noGrp="1"/>
          </p:cNvSpPr>
          <p:nvPr>
            <p:ph sz="half" idx="1"/>
          </p:nvPr>
        </p:nvSpPr>
        <p:spPr>
          <a:xfrm>
            <a:off x="457200" y="1600200"/>
            <a:ext cx="8305800" cy="4876800"/>
          </a:xfrm>
        </p:spPr>
        <p:txBody>
          <a:bodyPr/>
          <a:lstStyle/>
          <a:p>
            <a:r>
              <a:rPr lang="en-US" sz="3200" dirty="0" smtClean="0"/>
              <a:t>The contents of a computer are encapsulated in its memory and </a:t>
            </a:r>
            <a:r>
              <a:rPr lang="en-US" sz="3200" dirty="0" err="1" smtClean="0"/>
              <a:t>filesystem</a:t>
            </a:r>
            <a:r>
              <a:rPr lang="en-US" sz="3200" dirty="0" smtClean="0"/>
              <a:t>.</a:t>
            </a:r>
          </a:p>
          <a:p>
            <a:r>
              <a:rPr lang="en-US" sz="3200" dirty="0" smtClean="0"/>
              <a:t>Thus, protection of a computer’s content has to start with the protection of its memory and its </a:t>
            </a:r>
            <a:r>
              <a:rPr lang="en-US" sz="3200" dirty="0" err="1" smtClean="0"/>
              <a:t>filesystem</a:t>
            </a:r>
            <a:r>
              <a:rPr lang="en-US" sz="3200" dirty="0" smtClean="0"/>
              <a:t>.</a:t>
            </a:r>
            <a:endParaRPr lang="en-US" sz="3200" dirty="0"/>
          </a:p>
        </p:txBody>
      </p:sp>
    </p:spTree>
    <p:extLst>
      <p:ext uri="{BB962C8B-B14F-4D97-AF65-F5344CB8AC3E}">
        <p14:creationId xmlns:p14="http://schemas.microsoft.com/office/powerpoint/2010/main" val="34069179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Password Security</a:t>
            </a:r>
            <a:endParaRPr lang="en-US" dirty="0"/>
          </a:p>
        </p:txBody>
      </p:sp>
      <p:sp>
        <p:nvSpPr>
          <p:cNvPr id="3" name="Content Placeholder 2"/>
          <p:cNvSpPr>
            <a:spLocks noGrp="1"/>
          </p:cNvSpPr>
          <p:nvPr>
            <p:ph sz="half" idx="1"/>
          </p:nvPr>
        </p:nvSpPr>
        <p:spPr>
          <a:xfrm>
            <a:off x="228600" y="1447800"/>
            <a:ext cx="8610600" cy="5181600"/>
          </a:xfrm>
        </p:spPr>
        <p:txBody>
          <a:bodyPr/>
          <a:lstStyle/>
          <a:p>
            <a:r>
              <a:rPr lang="en-US" sz="3200" dirty="0" smtClean="0"/>
              <a:t>The basic approach to guessing passwords from the password file is to conduct a </a:t>
            </a:r>
            <a:r>
              <a:rPr lang="en-US" sz="3200" b="1" dirty="0" smtClean="0"/>
              <a:t>dictionary attack</a:t>
            </a:r>
            <a:r>
              <a:rPr lang="en-US" sz="3200" dirty="0" smtClean="0"/>
              <a:t>, where each word in a dictionary is hashed and the resulting value is compared with the hashed passwords stored in the password file.</a:t>
            </a:r>
          </a:p>
          <a:p>
            <a:r>
              <a:rPr lang="en-US" sz="3200" dirty="0" smtClean="0"/>
              <a:t>A dictionary of 500,000 “words” is often enough to discover most passwords.</a:t>
            </a:r>
            <a:endParaRPr lang="en-US"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26</a:t>
            </a:fld>
            <a:endParaRPr lang="en-US"/>
          </a:p>
        </p:txBody>
      </p:sp>
    </p:spTree>
    <p:extLst>
      <p:ext uri="{BB962C8B-B14F-4D97-AF65-F5344CB8AC3E}">
        <p14:creationId xmlns:p14="http://schemas.microsoft.com/office/powerpoint/2010/main" val="3388899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Password Salt</a:t>
            </a:r>
            <a:endParaRPr lang="en-US" dirty="0"/>
          </a:p>
        </p:txBody>
      </p:sp>
      <p:sp>
        <p:nvSpPr>
          <p:cNvPr id="3" name="Content Placeholder 2"/>
          <p:cNvSpPr>
            <a:spLocks noGrp="1"/>
          </p:cNvSpPr>
          <p:nvPr>
            <p:ph idx="1"/>
          </p:nvPr>
        </p:nvSpPr>
        <p:spPr>
          <a:xfrm>
            <a:off x="457200" y="1219200"/>
            <a:ext cx="8229600" cy="5410200"/>
          </a:xfrm>
        </p:spPr>
        <p:txBody>
          <a:bodyPr/>
          <a:lstStyle/>
          <a:p>
            <a:r>
              <a:rPr lang="en-US" dirty="0" smtClean="0"/>
              <a:t>One way to make the dictionary attack more difficult to launch is to use </a:t>
            </a:r>
            <a:r>
              <a:rPr lang="en-US" b="1" dirty="0" smtClean="0"/>
              <a:t>salt</a:t>
            </a:r>
            <a:r>
              <a:rPr lang="en-US" dirty="0" smtClean="0"/>
              <a:t>.</a:t>
            </a:r>
          </a:p>
          <a:p>
            <a:r>
              <a:rPr lang="en-US" dirty="0" smtClean="0"/>
              <a:t>Associate a random number with each </a:t>
            </a:r>
            <a:r>
              <a:rPr lang="en-US" dirty="0" err="1" smtClean="0"/>
              <a:t>userid</a:t>
            </a:r>
            <a:r>
              <a:rPr lang="en-US" dirty="0" smtClean="0"/>
              <a:t>.</a:t>
            </a:r>
          </a:p>
          <a:p>
            <a:r>
              <a:rPr lang="en-US" dirty="0" smtClean="0"/>
              <a:t>Rather than comparing the hash of an entered password with a stored hash of a password, the system compares the hash of an entered password and the salt for the associated </a:t>
            </a:r>
            <a:r>
              <a:rPr lang="en-US" dirty="0" err="1" smtClean="0"/>
              <a:t>userid</a:t>
            </a:r>
            <a:r>
              <a:rPr lang="en-US" dirty="0" smtClean="0"/>
              <a:t> with a stored hash of the password and salt. </a:t>
            </a:r>
            <a:endParaRPr lang="en-US" sz="28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27</a:t>
            </a:fld>
            <a:endParaRPr lang="en-US"/>
          </a:p>
        </p:txBody>
      </p:sp>
    </p:spTree>
    <p:extLst>
      <p:ext uri="{BB962C8B-B14F-4D97-AF65-F5344CB8AC3E}">
        <p14:creationId xmlns:p14="http://schemas.microsoft.com/office/powerpoint/2010/main" val="4136764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How Password Salt Works</a:t>
            </a:r>
            <a:endParaRPr lang="en-US"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28</a:t>
            </a:fld>
            <a:endParaRPr lang="en-US"/>
          </a:p>
        </p:txBody>
      </p:sp>
      <p:sp>
        <p:nvSpPr>
          <p:cNvPr id="5" name="TextBox 4"/>
          <p:cNvSpPr txBox="1"/>
          <p:nvPr/>
        </p:nvSpPr>
        <p:spPr>
          <a:xfrm>
            <a:off x="207843" y="1066800"/>
            <a:ext cx="1580143" cy="369332"/>
          </a:xfrm>
          <a:prstGeom prst="rect">
            <a:avLst/>
          </a:prstGeom>
          <a:noFill/>
        </p:spPr>
        <p:txBody>
          <a:bodyPr wrap="none" rtlCol="0">
            <a:spAutoFit/>
          </a:bodyPr>
          <a:lstStyle/>
          <a:p>
            <a:r>
              <a:rPr lang="en-US" sz="1800" b="1" dirty="0" smtClean="0"/>
              <a:t>Without salt:</a:t>
            </a:r>
            <a:endParaRPr lang="en-US" sz="1800" b="1" dirty="0"/>
          </a:p>
        </p:txBody>
      </p:sp>
      <p:sp>
        <p:nvSpPr>
          <p:cNvPr id="6" name="TextBox 5"/>
          <p:cNvSpPr txBox="1"/>
          <p:nvPr/>
        </p:nvSpPr>
        <p:spPr>
          <a:xfrm>
            <a:off x="207843" y="4170064"/>
            <a:ext cx="1221270" cy="369332"/>
          </a:xfrm>
          <a:prstGeom prst="rect">
            <a:avLst/>
          </a:prstGeom>
          <a:noFill/>
        </p:spPr>
        <p:txBody>
          <a:bodyPr wrap="none" rtlCol="0">
            <a:spAutoFit/>
          </a:bodyPr>
          <a:lstStyle/>
          <a:p>
            <a:r>
              <a:rPr lang="en-US" sz="1800" b="1" dirty="0" smtClean="0"/>
              <a:t>With salt:</a:t>
            </a:r>
            <a:endParaRPr lang="en-US" sz="1800" b="1" dirty="0"/>
          </a:p>
        </p:txBody>
      </p:sp>
      <p:sp>
        <p:nvSpPr>
          <p:cNvPr id="7" name="TextBox 6"/>
          <p:cNvSpPr txBox="1"/>
          <p:nvPr/>
        </p:nvSpPr>
        <p:spPr>
          <a:xfrm>
            <a:off x="207843" y="1588531"/>
            <a:ext cx="4572000" cy="175432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800" dirty="0" smtClean="0"/>
              <a:t>1. User types </a:t>
            </a:r>
            <a:r>
              <a:rPr lang="en-US" sz="1800" dirty="0" err="1" smtClean="0"/>
              <a:t>userid</a:t>
            </a:r>
            <a:r>
              <a:rPr lang="en-US" sz="1800" dirty="0" smtClean="0"/>
              <a:t>, X, and password, P.</a:t>
            </a:r>
          </a:p>
          <a:p>
            <a:endParaRPr lang="en-US" sz="1800" dirty="0" smtClean="0"/>
          </a:p>
          <a:p>
            <a:r>
              <a:rPr lang="en-US" sz="1800" dirty="0" smtClean="0"/>
              <a:t>2. System looks up H, the stored hash of X’s password.</a:t>
            </a:r>
          </a:p>
          <a:p>
            <a:endParaRPr lang="en-US" sz="1800" dirty="0" smtClean="0"/>
          </a:p>
          <a:p>
            <a:r>
              <a:rPr lang="en-US" sz="1800" dirty="0" smtClean="0"/>
              <a:t>3. System tests whether h(P) = H.</a:t>
            </a:r>
            <a:endParaRPr lang="en-US" sz="1800" dirty="0"/>
          </a:p>
        </p:txBody>
      </p:sp>
      <p:sp>
        <p:nvSpPr>
          <p:cNvPr id="8" name="TextBox 7"/>
          <p:cNvSpPr txBox="1"/>
          <p:nvPr/>
        </p:nvSpPr>
        <p:spPr>
          <a:xfrm>
            <a:off x="207843" y="4691796"/>
            <a:ext cx="4419600" cy="203132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800" dirty="0" smtClean="0"/>
              <a:t>1. User types </a:t>
            </a:r>
            <a:r>
              <a:rPr lang="en-US" sz="1800" dirty="0" err="1" smtClean="0"/>
              <a:t>userid</a:t>
            </a:r>
            <a:r>
              <a:rPr lang="en-US" sz="1800" dirty="0" smtClean="0"/>
              <a:t>, X, and password, P.</a:t>
            </a:r>
          </a:p>
          <a:p>
            <a:endParaRPr lang="en-US" sz="1800" dirty="0" smtClean="0"/>
          </a:p>
          <a:p>
            <a:r>
              <a:rPr lang="en-US" sz="1800" dirty="0" smtClean="0"/>
              <a:t>2. System looks up S and H, where S is the random salt for </a:t>
            </a:r>
            <a:r>
              <a:rPr lang="en-US" sz="1800" dirty="0" err="1" smtClean="0"/>
              <a:t>userid</a:t>
            </a:r>
            <a:r>
              <a:rPr lang="en-US" sz="1800" dirty="0" smtClean="0"/>
              <a:t> X and H is stored hash of S and X’s password.</a:t>
            </a:r>
          </a:p>
          <a:p>
            <a:endParaRPr lang="en-US" sz="1800" dirty="0" smtClean="0"/>
          </a:p>
          <a:p>
            <a:r>
              <a:rPr lang="en-US" sz="1800" dirty="0" smtClean="0"/>
              <a:t>3. System tests whether h(S||P) = H.</a:t>
            </a:r>
            <a:endParaRPr lang="en-US" sz="1800" dirty="0"/>
          </a:p>
        </p:txBody>
      </p:sp>
      <p:sp>
        <p:nvSpPr>
          <p:cNvPr id="9" name="TextBox 8"/>
          <p:cNvSpPr txBox="1"/>
          <p:nvPr/>
        </p:nvSpPr>
        <p:spPr>
          <a:xfrm>
            <a:off x="8016768" y="2058431"/>
            <a:ext cx="633594" cy="923330"/>
          </a:xfrm>
          <a:prstGeom prst="rect">
            <a:avLst/>
          </a:prstGeom>
          <a:noFill/>
          <a:ln w="12700">
            <a:solidFill>
              <a:schemeClr val="tx1"/>
            </a:solidFill>
          </a:ln>
        </p:spPr>
        <p:txBody>
          <a:bodyPr wrap="none" rtlCol="0">
            <a:spAutoFit/>
          </a:bodyPr>
          <a:lstStyle/>
          <a:p>
            <a:r>
              <a:rPr lang="en-US" sz="1800" dirty="0" smtClean="0"/>
              <a:t>…</a:t>
            </a:r>
          </a:p>
          <a:p>
            <a:r>
              <a:rPr lang="en-US" sz="1800" dirty="0" smtClean="0"/>
              <a:t>X: H</a:t>
            </a:r>
          </a:p>
          <a:p>
            <a:r>
              <a:rPr lang="en-US" sz="1800" dirty="0" smtClean="0"/>
              <a:t>…</a:t>
            </a:r>
            <a:endParaRPr lang="en-US" sz="1800" dirty="0"/>
          </a:p>
        </p:txBody>
      </p:sp>
      <p:sp>
        <p:nvSpPr>
          <p:cNvPr id="10" name="TextBox 9"/>
          <p:cNvSpPr txBox="1"/>
          <p:nvPr/>
        </p:nvSpPr>
        <p:spPr>
          <a:xfrm>
            <a:off x="7523043" y="1491396"/>
            <a:ext cx="1620957" cy="369332"/>
          </a:xfrm>
          <a:prstGeom prst="rect">
            <a:avLst/>
          </a:prstGeom>
          <a:noFill/>
        </p:spPr>
        <p:txBody>
          <a:bodyPr wrap="square" rtlCol="0">
            <a:spAutoFit/>
          </a:bodyPr>
          <a:lstStyle/>
          <a:p>
            <a:r>
              <a:rPr lang="en-US" sz="1800" dirty="0" smtClean="0"/>
              <a:t>Password file:</a:t>
            </a:r>
            <a:endParaRPr lang="en-US" sz="1800" dirty="0"/>
          </a:p>
        </p:txBody>
      </p:sp>
      <p:sp>
        <p:nvSpPr>
          <p:cNvPr id="11" name="Left-Right Arrow 10"/>
          <p:cNvSpPr/>
          <p:nvPr/>
        </p:nvSpPr>
        <p:spPr>
          <a:xfrm>
            <a:off x="6855506" y="2443896"/>
            <a:ext cx="990600" cy="3048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016768" y="5487431"/>
            <a:ext cx="915823" cy="923330"/>
          </a:xfrm>
          <a:prstGeom prst="rect">
            <a:avLst/>
          </a:prstGeom>
          <a:noFill/>
          <a:ln w="12700">
            <a:solidFill>
              <a:schemeClr val="tx1"/>
            </a:solidFill>
          </a:ln>
        </p:spPr>
        <p:txBody>
          <a:bodyPr wrap="none" rtlCol="0">
            <a:spAutoFit/>
          </a:bodyPr>
          <a:lstStyle/>
          <a:p>
            <a:r>
              <a:rPr lang="en-US" sz="1800" dirty="0" smtClean="0"/>
              <a:t>…</a:t>
            </a:r>
          </a:p>
          <a:p>
            <a:r>
              <a:rPr lang="en-US" sz="1800" dirty="0" smtClean="0"/>
              <a:t>X: S, H</a:t>
            </a:r>
          </a:p>
          <a:p>
            <a:r>
              <a:rPr lang="en-US" sz="1800" dirty="0" smtClean="0"/>
              <a:t>…</a:t>
            </a:r>
            <a:endParaRPr lang="en-US" sz="1800" dirty="0"/>
          </a:p>
        </p:txBody>
      </p:sp>
      <p:sp>
        <p:nvSpPr>
          <p:cNvPr id="13" name="TextBox 12"/>
          <p:cNvSpPr txBox="1"/>
          <p:nvPr/>
        </p:nvSpPr>
        <p:spPr>
          <a:xfrm>
            <a:off x="7523043" y="4920396"/>
            <a:ext cx="1620957" cy="369332"/>
          </a:xfrm>
          <a:prstGeom prst="rect">
            <a:avLst/>
          </a:prstGeom>
          <a:noFill/>
        </p:spPr>
        <p:txBody>
          <a:bodyPr wrap="square" rtlCol="0">
            <a:spAutoFit/>
          </a:bodyPr>
          <a:lstStyle/>
          <a:p>
            <a:r>
              <a:rPr lang="en-US" sz="1800" dirty="0" smtClean="0"/>
              <a:t>Password file:</a:t>
            </a:r>
            <a:endParaRPr lang="en-US" sz="1800" dirty="0"/>
          </a:p>
        </p:txBody>
      </p:sp>
      <p:sp>
        <p:nvSpPr>
          <p:cNvPr id="14" name="Left-Right Arrow 13"/>
          <p:cNvSpPr/>
          <p:nvPr/>
        </p:nvSpPr>
        <p:spPr>
          <a:xfrm>
            <a:off x="6855506" y="5872896"/>
            <a:ext cx="990600" cy="3048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03-12.tif"/>
          <p:cNvPicPr>
            <a:picLocks noChangeAspect="1"/>
          </p:cNvPicPr>
          <p:nvPr/>
        </p:nvPicPr>
        <p:blipFill>
          <a:blip r:embed="rId2"/>
          <a:stretch>
            <a:fillRect/>
          </a:stretch>
        </p:blipFill>
        <p:spPr>
          <a:xfrm>
            <a:off x="5313243" y="1872396"/>
            <a:ext cx="1432560" cy="1444752"/>
          </a:xfrm>
          <a:prstGeom prst="rect">
            <a:avLst/>
          </a:prstGeom>
        </p:spPr>
      </p:pic>
      <p:pic>
        <p:nvPicPr>
          <p:cNvPr id="16" name="Picture 15" descr="03-12.tif"/>
          <p:cNvPicPr>
            <a:picLocks noChangeAspect="1"/>
          </p:cNvPicPr>
          <p:nvPr/>
        </p:nvPicPr>
        <p:blipFill>
          <a:blip r:embed="rId2"/>
          <a:stretch>
            <a:fillRect/>
          </a:stretch>
        </p:blipFill>
        <p:spPr>
          <a:xfrm>
            <a:off x="5313243" y="5301396"/>
            <a:ext cx="1432560" cy="1444752"/>
          </a:xfrm>
          <a:prstGeom prst="rect">
            <a:avLst/>
          </a:prstGeom>
        </p:spPr>
      </p:pic>
    </p:spTree>
    <p:extLst>
      <p:ext uri="{BB962C8B-B14F-4D97-AF65-F5344CB8AC3E}">
        <p14:creationId xmlns:p14="http://schemas.microsoft.com/office/powerpoint/2010/main" val="901184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
            <a:ext cx="8686800" cy="1143000"/>
          </a:xfrm>
        </p:spPr>
        <p:txBody>
          <a:bodyPr/>
          <a:lstStyle/>
          <a:p>
            <a:r>
              <a:rPr lang="en-US" dirty="0" smtClean="0"/>
              <a:t>How Salt Increases Search Space Size</a:t>
            </a:r>
            <a:endParaRPr lang="en-US" dirty="0"/>
          </a:p>
        </p:txBody>
      </p:sp>
      <p:sp>
        <p:nvSpPr>
          <p:cNvPr id="3" name="Content Placeholder 2"/>
          <p:cNvSpPr>
            <a:spLocks noGrp="1"/>
          </p:cNvSpPr>
          <p:nvPr>
            <p:ph idx="1"/>
          </p:nvPr>
        </p:nvSpPr>
        <p:spPr>
          <a:xfrm>
            <a:off x="457200" y="1143000"/>
            <a:ext cx="8229600" cy="5562600"/>
          </a:xfrm>
        </p:spPr>
        <p:txBody>
          <a:bodyPr/>
          <a:lstStyle/>
          <a:p>
            <a:r>
              <a:rPr lang="en-US" sz="2400" dirty="0" smtClean="0"/>
              <a:t>Assuming that an attacker cannot find the salt associated with a </a:t>
            </a:r>
            <a:r>
              <a:rPr lang="en-US" sz="2400" dirty="0" err="1" smtClean="0"/>
              <a:t>userid</a:t>
            </a:r>
            <a:r>
              <a:rPr lang="en-US" sz="2400" dirty="0" smtClean="0"/>
              <a:t> he is trying to compromise, then the search space for a dictionary attack on a salted password is of size </a:t>
            </a:r>
          </a:p>
          <a:p>
            <a:pPr>
              <a:buNone/>
            </a:pPr>
            <a:r>
              <a:rPr lang="en-US" sz="2400" dirty="0" smtClean="0"/>
              <a:t>			2</a:t>
            </a:r>
            <a:r>
              <a:rPr lang="en-US" sz="2400" baseline="30000" dirty="0" smtClean="0"/>
              <a:t>B</a:t>
            </a:r>
            <a:r>
              <a:rPr lang="en-US" sz="2400" dirty="0" smtClean="0"/>
              <a:t>*D, </a:t>
            </a:r>
          </a:p>
          <a:p>
            <a:pPr>
              <a:buNone/>
            </a:pPr>
            <a:r>
              <a:rPr lang="en-US" sz="2400" dirty="0" smtClean="0"/>
              <a:t>	where B is the number of bits of the random salt and D is the size of the list of words for the dictionary attack. </a:t>
            </a:r>
          </a:p>
          <a:p>
            <a:r>
              <a:rPr lang="en-US" sz="2400" dirty="0" smtClean="0"/>
              <a:t>For example, if a system uses a 32-bit salt for each </a:t>
            </a:r>
            <a:r>
              <a:rPr lang="en-US" sz="2400" dirty="0" err="1" smtClean="0"/>
              <a:t>userid</a:t>
            </a:r>
            <a:r>
              <a:rPr lang="en-US" sz="2400" dirty="0" smtClean="0"/>
              <a:t> and its users pick passwords in a 500,000 word dictionary, then the search space for attacking salted passwords would be</a:t>
            </a:r>
          </a:p>
          <a:p>
            <a:pPr>
              <a:buNone/>
            </a:pPr>
            <a:r>
              <a:rPr lang="en-US" sz="2400" dirty="0" smtClean="0"/>
              <a:t>			2</a:t>
            </a:r>
            <a:r>
              <a:rPr lang="en-US" sz="2400" baseline="30000" dirty="0" smtClean="0"/>
              <a:t>32</a:t>
            </a:r>
            <a:r>
              <a:rPr lang="en-US" sz="2400" dirty="0" smtClean="0"/>
              <a:t> * 500,000 = 2,147,483,648,000,000,</a:t>
            </a:r>
          </a:p>
          <a:p>
            <a:pPr>
              <a:buNone/>
            </a:pPr>
            <a:r>
              <a:rPr lang="en-US" sz="2400" dirty="0" smtClean="0"/>
              <a:t>	which is over 2 quadrillion. </a:t>
            </a:r>
          </a:p>
          <a:p>
            <a:r>
              <a:rPr lang="en-US" sz="2400" dirty="0" smtClean="0"/>
              <a:t>Also, even if an attacker can find a salt password for a </a:t>
            </a:r>
            <a:r>
              <a:rPr lang="en-US" sz="2400" dirty="0" err="1" smtClean="0"/>
              <a:t>userid</a:t>
            </a:r>
            <a:r>
              <a:rPr lang="en-US" sz="2400" dirty="0" smtClean="0"/>
              <a:t>, he only learns one password.</a:t>
            </a:r>
            <a:endParaRPr lang="en-US" sz="24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29</a:t>
            </a:fld>
            <a:endParaRPr lang="en-US"/>
          </a:p>
        </p:txBody>
      </p:sp>
    </p:spTree>
    <p:extLst>
      <p:ext uri="{BB962C8B-B14F-4D97-AF65-F5344CB8AC3E}">
        <p14:creationId xmlns:p14="http://schemas.microsoft.com/office/powerpoint/2010/main" val="4277414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OS Concepts</a:t>
            </a:r>
            <a:endParaRPr lang="en-US" dirty="0"/>
          </a:p>
        </p:txBody>
      </p:sp>
      <p:sp>
        <p:nvSpPr>
          <p:cNvPr id="3" name="Content Placeholder 2"/>
          <p:cNvSpPr>
            <a:spLocks noGrp="1"/>
          </p:cNvSpPr>
          <p:nvPr>
            <p:ph idx="1"/>
          </p:nvPr>
        </p:nvSpPr>
        <p:spPr>
          <a:xfrm>
            <a:off x="457200" y="1219200"/>
            <a:ext cx="8229600" cy="4906963"/>
          </a:xfrm>
        </p:spPr>
        <p:txBody>
          <a:bodyPr/>
          <a:lstStyle/>
          <a:p>
            <a:r>
              <a:rPr lang="en-US" dirty="0" smtClean="0"/>
              <a:t>An</a:t>
            </a:r>
            <a:r>
              <a:rPr lang="en-US" b="1" dirty="0" smtClean="0"/>
              <a:t> operating system (OS) </a:t>
            </a:r>
            <a:r>
              <a:rPr lang="en-US" dirty="0" smtClean="0"/>
              <a:t>provides the interface between the users of a computer and that computer’s hardware. </a:t>
            </a:r>
          </a:p>
          <a:p>
            <a:pPr lvl="1"/>
            <a:r>
              <a:rPr lang="en-US" dirty="0" smtClean="0"/>
              <a:t>An operating system manages the ways applications access the resources in a computer, including its disk drives, CPU, main memory, input devices, output devices, and network interfaces.</a:t>
            </a:r>
          </a:p>
          <a:p>
            <a:pPr lvl="1"/>
            <a:r>
              <a:rPr lang="en-US" dirty="0" smtClean="0"/>
              <a:t>An operating system manages multiple users.</a:t>
            </a:r>
          </a:p>
          <a:p>
            <a:pPr lvl="1"/>
            <a:r>
              <a:rPr lang="en-US" dirty="0" smtClean="0"/>
              <a:t>An operating system manages multiple programs. </a:t>
            </a:r>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1"/>
          <p:cNvSpPr>
            <a:spLocks noGrp="1" noChangeArrowheads="1"/>
          </p:cNvSpPr>
          <p:nvPr>
            <p:ph type="ctrTitle"/>
          </p:nvPr>
        </p:nvSpPr>
        <p:spPr>
          <a:xfrm>
            <a:off x="685800" y="1752600"/>
            <a:ext cx="7772400" cy="2209800"/>
          </a:xfrm>
        </p:spPr>
        <p:txBody>
          <a:bodyPr rIns="81279"/>
          <a:lstStyle/>
          <a:p>
            <a:pPr indent="39688" algn="r" eaLnBrk="1" hangingPunct="1"/>
            <a:r>
              <a:rPr lang="en-US" dirty="0" smtClean="0"/>
              <a:t>Buffer Overflow Attacks</a:t>
            </a:r>
          </a:p>
        </p:txBody>
      </p:sp>
    </p:spTree>
    <p:extLst>
      <p:ext uri="{BB962C8B-B14F-4D97-AF65-F5344CB8AC3E}">
        <p14:creationId xmlns:p14="http://schemas.microsoft.com/office/powerpoint/2010/main" val="4103393713"/>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olo 1"/>
          <p:cNvSpPr>
            <a:spLocks noGrp="1"/>
          </p:cNvSpPr>
          <p:nvPr>
            <p:ph type="title"/>
          </p:nvPr>
        </p:nvSpPr>
        <p:spPr/>
        <p:txBody>
          <a:bodyPr/>
          <a:lstStyle/>
          <a:p>
            <a:r>
              <a:rPr lang="it-IT" smtClean="0"/>
              <a:t>What is an Exploit?</a:t>
            </a:r>
          </a:p>
        </p:txBody>
      </p:sp>
      <p:sp>
        <p:nvSpPr>
          <p:cNvPr id="3075" name="Segnaposto contenuto 2"/>
          <p:cNvSpPr>
            <a:spLocks noGrp="1"/>
          </p:cNvSpPr>
          <p:nvPr>
            <p:ph idx="1"/>
          </p:nvPr>
        </p:nvSpPr>
        <p:spPr/>
        <p:txBody>
          <a:bodyPr>
            <a:normAutofit fontScale="92500"/>
          </a:bodyPr>
          <a:lstStyle/>
          <a:p>
            <a:pPr>
              <a:lnSpc>
                <a:spcPct val="110000"/>
              </a:lnSpc>
              <a:buFont typeface="Arial" charset="0"/>
              <a:buChar char="•"/>
              <a:defRPr/>
            </a:pPr>
            <a:r>
              <a:rPr lang="it-IT" dirty="0" smtClean="0"/>
              <a:t>An </a:t>
            </a:r>
            <a:r>
              <a:rPr lang="en-US" dirty="0" smtClean="0">
                <a:solidFill>
                  <a:schemeClr val="accent6"/>
                </a:solidFill>
              </a:rPr>
              <a:t>exploit</a:t>
            </a:r>
            <a:r>
              <a:rPr lang="en-US" b="1" dirty="0" smtClean="0"/>
              <a:t> </a:t>
            </a:r>
            <a:r>
              <a:rPr lang="en-US" dirty="0" smtClean="0"/>
              <a:t>is any </a:t>
            </a:r>
            <a:r>
              <a:rPr lang="en-US" dirty="0" smtClean="0">
                <a:solidFill>
                  <a:schemeClr val="accent6"/>
                </a:solidFill>
              </a:rPr>
              <a:t>input</a:t>
            </a:r>
            <a:r>
              <a:rPr lang="en-US" dirty="0" smtClean="0"/>
              <a:t> (i.e., a piece of software, an argument string, or sequence of commands) that takes advantage of a bug, glitch  or vulnerability  in order to cause  an attack</a:t>
            </a:r>
          </a:p>
          <a:p>
            <a:pPr>
              <a:lnSpc>
                <a:spcPct val="110000"/>
              </a:lnSpc>
              <a:buFont typeface="Arial" charset="0"/>
              <a:buChar char="•"/>
              <a:defRPr/>
            </a:pPr>
            <a:r>
              <a:rPr lang="en-US" dirty="0" smtClean="0"/>
              <a:t>An </a:t>
            </a:r>
            <a:r>
              <a:rPr lang="en-US" dirty="0" smtClean="0">
                <a:solidFill>
                  <a:schemeClr val="accent6"/>
                </a:solidFill>
              </a:rPr>
              <a:t>attack</a:t>
            </a:r>
            <a:r>
              <a:rPr lang="en-US" dirty="0" smtClean="0"/>
              <a:t> is an unintended or unanticipated behavior that occurs on computer software, hardware, or something electronic and that brings an advantage to the  attacker</a:t>
            </a:r>
            <a:endParaRPr lang="it-IT" dirty="0" smtClean="0"/>
          </a:p>
        </p:txBody>
      </p:sp>
      <p:sp>
        <p:nvSpPr>
          <p:cNvPr id="4" name="Segnaposto data 3"/>
          <p:cNvSpPr>
            <a:spLocks noGrp="1"/>
          </p:cNvSpPr>
          <p:nvPr>
            <p:ph type="dt" sz="quarter" idx="10"/>
          </p:nvPr>
        </p:nvSpPr>
        <p:spPr/>
        <p:txBody>
          <a:bodyPr/>
          <a:lstStyle/>
          <a:p>
            <a:pPr>
              <a:defRPr/>
            </a:pPr>
            <a:fld id="{515ED2C5-816A-4241-B2E4-C59C5C7A7DBF}" type="datetime1">
              <a:rPr lang="en-US"/>
              <a:pPr>
                <a:defRPr/>
              </a:pPr>
              <a:t>1/9/2018</a:t>
            </a:fld>
            <a:endParaRPr lang="en-US" dirty="0"/>
          </a:p>
        </p:txBody>
      </p:sp>
      <p:sp>
        <p:nvSpPr>
          <p:cNvPr id="5" name="Segnaposto piè di pagina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endParaRPr lang="en-US" dirty="0"/>
          </a:p>
        </p:txBody>
      </p:sp>
      <p:sp>
        <p:nvSpPr>
          <p:cNvPr id="6" name="Segnaposto numero diapositiva 5"/>
          <p:cNvSpPr>
            <a:spLocks noGrp="1"/>
          </p:cNvSpPr>
          <p:nvPr>
            <p:ph type="sldNum" sz="quarter" idx="4294967295"/>
          </p:nvPr>
        </p:nvSpPr>
        <p:spPr>
          <a:xfrm>
            <a:off x="6553200" y="6356350"/>
            <a:ext cx="2133600" cy="365125"/>
          </a:xfrm>
          <a:prstGeom prst="rect">
            <a:avLst/>
          </a:prstGeom>
        </p:spPr>
        <p:txBody>
          <a:bodyPr/>
          <a:lstStyle/>
          <a:p>
            <a:pPr>
              <a:defRPr/>
            </a:pPr>
            <a:fld id="{55E92F98-0DAC-43E8-A404-D7986919D84C}" type="slidenum">
              <a:rPr lang="en-US" smtClean="0"/>
              <a:pPr>
                <a:defRPr/>
              </a:pPr>
              <a:t>31</a:t>
            </a:fld>
            <a:endParaRPr lang="en-US"/>
          </a:p>
        </p:txBody>
      </p:sp>
    </p:spTree>
    <p:extLst>
      <p:ext uri="{BB962C8B-B14F-4D97-AF65-F5344CB8AC3E}">
        <p14:creationId xmlns:p14="http://schemas.microsoft.com/office/powerpoint/2010/main" val="112553824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a:xfrm>
            <a:off x="457200" y="246063"/>
            <a:ext cx="8231188" cy="1201737"/>
          </a:xfrm>
        </p:spPr>
        <p:txBody>
          <a:bodyPr lIns="38100" tIns="38100" rIns="1099" bIns="38100"/>
          <a:lstStyle/>
          <a:p>
            <a:pPr marL="12700" eaLnBrk="1" hangingPunct="1">
              <a:tabLst>
                <a:tab pos="50800" algn="l"/>
                <a:tab pos="965200" algn="l"/>
                <a:tab pos="1879600" algn="l"/>
                <a:tab pos="2794000" algn="l"/>
                <a:tab pos="3708400" algn="l"/>
                <a:tab pos="4622800" algn="l"/>
                <a:tab pos="5537200" algn="l"/>
                <a:tab pos="6451600" algn="l"/>
                <a:tab pos="7366000" algn="l"/>
                <a:tab pos="8280400" algn="l"/>
                <a:tab pos="9194800" algn="l"/>
                <a:tab pos="10109200" algn="l"/>
                <a:tab pos="10985500" algn="l"/>
              </a:tabLst>
            </a:pPr>
            <a:r>
              <a:rPr lang="en-US" smtClean="0"/>
              <a:t>Buffer Overflow Attack</a:t>
            </a:r>
          </a:p>
        </p:txBody>
      </p:sp>
      <p:sp>
        <p:nvSpPr>
          <p:cNvPr id="19459" name="Rectangle 2"/>
          <p:cNvSpPr>
            <a:spLocks noGrp="1" noChangeArrowheads="1"/>
          </p:cNvSpPr>
          <p:nvPr>
            <p:ph idx="1"/>
          </p:nvPr>
        </p:nvSpPr>
        <p:spPr>
          <a:xfrm>
            <a:off x="533400" y="1524000"/>
            <a:ext cx="7924800" cy="4724400"/>
          </a:xfrm>
        </p:spPr>
        <p:txBody>
          <a:bodyPr lIns="38100" tIns="38100" rIns="1099" bIns="38100">
            <a:normAutofit lnSpcReduction="10000"/>
          </a:bodyPr>
          <a:lstStyle/>
          <a:p>
            <a:pPr marL="357188"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400" dirty="0" smtClean="0"/>
              <a:t>One of the most common OS bugs is a </a:t>
            </a:r>
            <a:r>
              <a:rPr lang="en-US" sz="2400" dirty="0" smtClean="0">
                <a:solidFill>
                  <a:schemeClr val="accent6"/>
                </a:solidFill>
              </a:rPr>
              <a:t>buffer overflow</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The developer fails to include code that  checks  whether an input string fits into its buffer array</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An input to the running process exceeds the length of  the buffer</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The input string overwrites a portion of the memory of the process</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Causes the application to behave improperly and unexpectedly</a:t>
            </a:r>
          </a:p>
          <a:p>
            <a:pPr marL="357188"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400" dirty="0" smtClean="0"/>
              <a:t>Effect of a buffer overflow</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The process can operate on malicious data or execute malicious code passed in by the attacker</a:t>
            </a:r>
          </a:p>
          <a:p>
            <a:pPr marL="757238" lvl="1" eaLnBrk="1" hangingPunct="1">
              <a:lnSpc>
                <a:spcPct val="110000"/>
              </a:lnSpc>
              <a:spcBef>
                <a:spcPct val="50000"/>
              </a:spcBef>
              <a:buFont typeface="Arial" charset="0"/>
              <a:buChar char="–"/>
              <a:tabLst>
                <a:tab pos="469900" algn="l"/>
                <a:tab pos="1384300" algn="l"/>
                <a:tab pos="2298700" algn="l"/>
                <a:tab pos="3213100" algn="l"/>
                <a:tab pos="4127500" algn="l"/>
                <a:tab pos="5041900" algn="l"/>
                <a:tab pos="5956300" algn="l"/>
                <a:tab pos="6870700" algn="l"/>
              </a:tabLst>
              <a:defRPr/>
            </a:pPr>
            <a:r>
              <a:rPr lang="en-US" sz="2000" dirty="0" smtClean="0"/>
              <a:t>If  the process is executed as root, the malicious code will be executing with root privileges</a:t>
            </a:r>
          </a:p>
        </p:txBody>
      </p:sp>
      <p:sp>
        <p:nvSpPr>
          <p:cNvPr id="16386" name="Date Placeholder 3"/>
          <p:cNvSpPr>
            <a:spLocks noGrp="1"/>
          </p:cNvSpPr>
          <p:nvPr>
            <p:ph type="dt" sz="quarter" idx="10"/>
          </p:nvPr>
        </p:nvSpPr>
        <p:spPr/>
        <p:txBody>
          <a:bodyPr/>
          <a:lstStyle/>
          <a:p>
            <a:pPr>
              <a:defRPr/>
            </a:pPr>
            <a:fld id="{F991E0D8-6040-484F-80C2-B81B0E1D1819}" type="datetime1">
              <a:rPr lang="en-US"/>
              <a:pPr>
                <a:defRPr/>
              </a:pPr>
              <a:t>1/9/2018</a:t>
            </a:fld>
            <a:endParaRPr lang="en-US"/>
          </a:p>
        </p:txBody>
      </p:sp>
      <p:sp>
        <p:nvSpPr>
          <p:cNvPr id="16387"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p>
        </p:txBody>
      </p:sp>
      <p:sp>
        <p:nvSpPr>
          <p:cNvPr id="16388"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48C1B535-79B4-4521-A441-5980170E67AF}" type="slidenum">
              <a:rPr lang="en-US"/>
              <a:pPr>
                <a:defRPr/>
              </a:pPr>
              <a:t>32</a:t>
            </a:fld>
            <a:endParaRPr lang="en-US" dirty="0"/>
          </a:p>
        </p:txBody>
      </p:sp>
    </p:spTree>
    <p:extLst>
      <p:ext uri="{BB962C8B-B14F-4D97-AF65-F5344CB8AC3E}">
        <p14:creationId xmlns:p14="http://schemas.microsoft.com/office/powerpoint/2010/main" val="518232531"/>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a:xfrm>
            <a:off x="457200" y="93663"/>
            <a:ext cx="8231188" cy="1506537"/>
          </a:xfrm>
        </p:spPr>
        <p:txBody>
          <a:bodyPr lIns="38100" tIns="38100" rIns="1099" bIns="38100"/>
          <a:lstStyle/>
          <a:p>
            <a:pPr marL="12700" eaLnBrk="1" hangingPunct="1">
              <a:tabLst>
                <a:tab pos="50800" algn="l"/>
                <a:tab pos="965200" algn="l"/>
                <a:tab pos="1879600" algn="l"/>
                <a:tab pos="2794000" algn="l"/>
                <a:tab pos="3708400" algn="l"/>
                <a:tab pos="4622800" algn="l"/>
                <a:tab pos="5537200" algn="l"/>
                <a:tab pos="6451600" algn="l"/>
                <a:tab pos="7366000" algn="l"/>
                <a:tab pos="8280400" algn="l"/>
                <a:tab pos="9194800" algn="l"/>
                <a:tab pos="10109200" algn="l"/>
                <a:tab pos="10985500" algn="l"/>
              </a:tabLst>
            </a:pPr>
            <a:r>
              <a:rPr lang="en-US" smtClean="0"/>
              <a:t>Address Space</a:t>
            </a:r>
          </a:p>
        </p:txBody>
      </p:sp>
      <p:sp>
        <p:nvSpPr>
          <p:cNvPr id="16387" name="Rectangle 2"/>
          <p:cNvSpPr>
            <a:spLocks noGrp="1" noChangeArrowheads="1"/>
          </p:cNvSpPr>
          <p:nvPr>
            <p:ph idx="1"/>
          </p:nvPr>
        </p:nvSpPr>
        <p:spPr>
          <a:xfrm>
            <a:off x="609600" y="1600200"/>
            <a:ext cx="7696200" cy="4495800"/>
          </a:xfrm>
        </p:spPr>
        <p:txBody>
          <a:bodyPr lIns="38100" tIns="38100" rIns="1099" bIns="38100"/>
          <a:lstStyle/>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Every program needs to access memory in order to run</a:t>
            </a:r>
          </a:p>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For simplicity sake, it would be nice to allow each process (i.e., each executing program) to act as if it owns all of memory</a:t>
            </a:r>
          </a:p>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The address space model is used to accomplish this</a:t>
            </a:r>
          </a:p>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Each process can allocate space anywhere it wants in memory</a:t>
            </a:r>
          </a:p>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Most kernels manage each process’ allocation of memory through the</a:t>
            </a:r>
            <a:r>
              <a:rPr lang="en-US" sz="2500" dirty="0" smtClean="0">
                <a:solidFill>
                  <a:schemeClr val="accent6"/>
                </a:solidFill>
              </a:rPr>
              <a:t> virtual memory</a:t>
            </a:r>
            <a:r>
              <a:rPr lang="en-US" sz="2500" dirty="0" smtClean="0"/>
              <a:t> model</a:t>
            </a:r>
          </a:p>
          <a:p>
            <a:pPr marL="357188" eaLnBrk="1" hangingPunct="1">
              <a:lnSpc>
                <a:spcPct val="95000"/>
              </a:lnSpc>
              <a:spcBef>
                <a:spcPct val="25000"/>
              </a:spcBef>
              <a:buFont typeface="Arial" charset="0"/>
              <a:buChar char="•"/>
              <a:tabLst>
                <a:tab pos="444500" algn="l"/>
                <a:tab pos="1358900" algn="l"/>
                <a:tab pos="2273300" algn="l"/>
                <a:tab pos="3187700" algn="l"/>
                <a:tab pos="4102100" algn="l"/>
                <a:tab pos="5016500" algn="l"/>
              </a:tabLst>
              <a:defRPr/>
            </a:pPr>
            <a:r>
              <a:rPr lang="en-US" sz="2500" dirty="0" smtClean="0"/>
              <a:t>How the memory is managed is irrelevant to the process</a:t>
            </a:r>
          </a:p>
        </p:txBody>
      </p:sp>
      <p:sp>
        <p:nvSpPr>
          <p:cNvPr id="13314" name="Date Placeholder 3"/>
          <p:cNvSpPr>
            <a:spLocks noGrp="1"/>
          </p:cNvSpPr>
          <p:nvPr>
            <p:ph type="dt" sz="quarter" idx="10"/>
          </p:nvPr>
        </p:nvSpPr>
        <p:spPr/>
        <p:txBody>
          <a:bodyPr/>
          <a:lstStyle/>
          <a:p>
            <a:pPr>
              <a:defRPr/>
            </a:pPr>
            <a:fld id="{3529E034-2AF4-4051-9E43-FFF8EF3358CE}" type="datetime1">
              <a:rPr lang="en-US"/>
              <a:pPr>
                <a:defRPr/>
              </a:pPr>
              <a:t>1/9/2018</a:t>
            </a:fld>
            <a:endParaRPr lang="en-US"/>
          </a:p>
        </p:txBody>
      </p:sp>
      <p:sp>
        <p:nvSpPr>
          <p:cNvPr id="13315"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p>
        </p:txBody>
      </p:sp>
      <p:sp>
        <p:nvSpPr>
          <p:cNvPr id="13316"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5DF217C4-9E32-4AF6-9236-0F9F00F01E79}" type="slidenum">
              <a:rPr lang="en-US"/>
              <a:pPr>
                <a:defRPr/>
              </a:pPr>
              <a:t>33</a:t>
            </a:fld>
            <a:endParaRPr lang="en-US"/>
          </a:p>
        </p:txBody>
      </p:sp>
    </p:spTree>
    <p:extLst>
      <p:ext uri="{BB962C8B-B14F-4D97-AF65-F5344CB8AC3E}">
        <p14:creationId xmlns:p14="http://schemas.microsoft.com/office/powerpoint/2010/main" val="469813976"/>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olo 1"/>
          <p:cNvSpPr>
            <a:spLocks noGrp="1"/>
          </p:cNvSpPr>
          <p:nvPr>
            <p:ph type="title"/>
          </p:nvPr>
        </p:nvSpPr>
        <p:spPr/>
        <p:txBody>
          <a:bodyPr/>
          <a:lstStyle/>
          <a:p>
            <a:r>
              <a:rPr lang="it-IT" smtClean="0"/>
              <a:t>Virtual Memory</a:t>
            </a:r>
          </a:p>
        </p:txBody>
      </p:sp>
      <p:sp>
        <p:nvSpPr>
          <p:cNvPr id="6147" name="Segnaposto contenuto 2"/>
          <p:cNvSpPr>
            <a:spLocks noGrp="1"/>
          </p:cNvSpPr>
          <p:nvPr>
            <p:ph idx="1"/>
          </p:nvPr>
        </p:nvSpPr>
        <p:spPr>
          <a:xfrm>
            <a:off x="762000" y="5608638"/>
            <a:ext cx="7924800" cy="563562"/>
          </a:xfrm>
        </p:spPr>
        <p:txBody>
          <a:bodyPr/>
          <a:lstStyle/>
          <a:p>
            <a:pPr>
              <a:buFont typeface="Arial" pitchFamily="34" charset="0"/>
              <a:buNone/>
            </a:pPr>
            <a:r>
              <a:rPr lang="en-US" smtClean="0"/>
              <a:t>Mapping virtual addresses to real addresses</a:t>
            </a:r>
            <a:endParaRPr lang="it-IT" smtClean="0"/>
          </a:p>
        </p:txBody>
      </p:sp>
      <p:sp>
        <p:nvSpPr>
          <p:cNvPr id="4" name="Segnaposto data 3"/>
          <p:cNvSpPr>
            <a:spLocks noGrp="1"/>
          </p:cNvSpPr>
          <p:nvPr>
            <p:ph type="dt" sz="quarter" idx="10"/>
          </p:nvPr>
        </p:nvSpPr>
        <p:spPr/>
        <p:txBody>
          <a:bodyPr/>
          <a:lstStyle/>
          <a:p>
            <a:pPr>
              <a:defRPr/>
            </a:pPr>
            <a:fld id="{34173F5A-6A7C-49EB-881F-DD3F3347809B}" type="datetime1">
              <a:rPr lang="en-US"/>
              <a:pPr>
                <a:defRPr/>
              </a:pPr>
              <a:t>1/9/2018</a:t>
            </a:fld>
            <a:endParaRPr lang="en-US" dirty="0"/>
          </a:p>
        </p:txBody>
      </p:sp>
      <p:sp>
        <p:nvSpPr>
          <p:cNvPr id="5" name="Segnaposto piè di pagina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endParaRPr lang="en-US" dirty="0"/>
          </a:p>
        </p:txBody>
      </p:sp>
      <p:sp>
        <p:nvSpPr>
          <p:cNvPr id="6" name="Segnaposto numero diapositiva 5"/>
          <p:cNvSpPr>
            <a:spLocks noGrp="1"/>
          </p:cNvSpPr>
          <p:nvPr>
            <p:ph type="sldNum" sz="quarter" idx="4294967295"/>
          </p:nvPr>
        </p:nvSpPr>
        <p:spPr>
          <a:xfrm>
            <a:off x="6553200" y="6356350"/>
            <a:ext cx="2133600" cy="365125"/>
          </a:xfrm>
          <a:prstGeom prst="rect">
            <a:avLst/>
          </a:prstGeom>
        </p:spPr>
        <p:txBody>
          <a:bodyPr/>
          <a:lstStyle/>
          <a:p>
            <a:pPr>
              <a:defRPr/>
            </a:pPr>
            <a:fld id="{5E0FA32B-ABAE-4D79-8E04-62699EC7AE0E}" type="slidenum">
              <a:rPr lang="en-US" smtClean="0"/>
              <a:pPr>
                <a:defRPr/>
              </a:pPr>
              <a:t>34</a:t>
            </a:fld>
            <a:endParaRPr lang="en-US"/>
          </a:p>
        </p:txBody>
      </p:sp>
      <p:grpSp>
        <p:nvGrpSpPr>
          <p:cNvPr id="6151" name="Group 25"/>
          <p:cNvGrpSpPr>
            <a:grpSpLocks/>
          </p:cNvGrpSpPr>
          <p:nvPr/>
        </p:nvGrpSpPr>
        <p:grpSpPr bwMode="auto">
          <a:xfrm>
            <a:off x="1447800" y="1219200"/>
            <a:ext cx="6172200" cy="4279900"/>
            <a:chOff x="1447800" y="1219200"/>
            <a:chExt cx="6172200" cy="4279247"/>
          </a:xfrm>
        </p:grpSpPr>
        <p:sp>
          <p:nvSpPr>
            <p:cNvPr id="6152" name="Rectangle 1"/>
            <p:cNvSpPr>
              <a:spLocks noChangeArrowheads="1"/>
            </p:cNvSpPr>
            <p:nvPr/>
          </p:nvSpPr>
          <p:spPr bwMode="auto">
            <a:xfrm>
              <a:off x="1592409" y="1676400"/>
              <a:ext cx="1751270" cy="292753"/>
            </a:xfrm>
            <a:prstGeom prst="rect">
              <a:avLst/>
            </a:prstGeom>
            <a:solidFill>
              <a:srgbClr val="99CCFF"/>
            </a:solidFill>
            <a:ln w="9525">
              <a:solidFill>
                <a:srgbClr val="000000"/>
              </a:solidFill>
              <a:round/>
              <a:headEnd/>
              <a:tailEnd/>
            </a:ln>
          </p:spPr>
          <p:txBody>
            <a:bodyPr wrap="none" anchor="ctr"/>
            <a:lstStyle/>
            <a:p>
              <a:endParaRPr lang="it-IT"/>
            </a:p>
          </p:txBody>
        </p:sp>
        <p:sp>
          <p:nvSpPr>
            <p:cNvPr id="6153" name="Rectangle 2"/>
            <p:cNvSpPr>
              <a:spLocks noChangeArrowheads="1"/>
            </p:cNvSpPr>
            <p:nvPr/>
          </p:nvSpPr>
          <p:spPr bwMode="auto">
            <a:xfrm>
              <a:off x="1592409" y="1976268"/>
              <a:ext cx="1751270" cy="724766"/>
            </a:xfrm>
            <a:prstGeom prst="rect">
              <a:avLst/>
            </a:prstGeom>
            <a:solidFill>
              <a:srgbClr val="99CCFF"/>
            </a:solidFill>
            <a:ln w="9525">
              <a:solidFill>
                <a:srgbClr val="000000"/>
              </a:solidFill>
              <a:round/>
              <a:headEnd/>
              <a:tailEnd/>
            </a:ln>
          </p:spPr>
          <p:txBody>
            <a:bodyPr wrap="none" anchor="ctr"/>
            <a:lstStyle/>
            <a:p>
              <a:endParaRPr lang="it-IT"/>
            </a:p>
          </p:txBody>
        </p:sp>
        <p:sp>
          <p:nvSpPr>
            <p:cNvPr id="6154" name="Rectangle 3"/>
            <p:cNvSpPr>
              <a:spLocks noChangeArrowheads="1"/>
            </p:cNvSpPr>
            <p:nvPr/>
          </p:nvSpPr>
          <p:spPr bwMode="auto">
            <a:xfrm>
              <a:off x="1592409" y="2690869"/>
              <a:ext cx="1751270" cy="292753"/>
            </a:xfrm>
            <a:prstGeom prst="rect">
              <a:avLst/>
            </a:prstGeom>
            <a:solidFill>
              <a:srgbClr val="99CCFF"/>
            </a:solidFill>
            <a:ln w="9525">
              <a:solidFill>
                <a:srgbClr val="000000"/>
              </a:solidFill>
              <a:round/>
              <a:headEnd/>
              <a:tailEnd/>
            </a:ln>
          </p:spPr>
          <p:txBody>
            <a:bodyPr wrap="none" anchor="ctr"/>
            <a:lstStyle/>
            <a:p>
              <a:endParaRPr lang="it-IT"/>
            </a:p>
          </p:txBody>
        </p:sp>
        <p:sp>
          <p:nvSpPr>
            <p:cNvPr id="6155" name="Rectangle 4"/>
            <p:cNvSpPr>
              <a:spLocks noChangeArrowheads="1"/>
            </p:cNvSpPr>
            <p:nvPr/>
          </p:nvSpPr>
          <p:spPr bwMode="auto">
            <a:xfrm>
              <a:off x="1592409" y="2990737"/>
              <a:ext cx="1751270" cy="734931"/>
            </a:xfrm>
            <a:prstGeom prst="rect">
              <a:avLst/>
            </a:prstGeom>
            <a:solidFill>
              <a:srgbClr val="99CCFF"/>
            </a:solidFill>
            <a:ln w="9525">
              <a:solidFill>
                <a:srgbClr val="000000"/>
              </a:solidFill>
              <a:round/>
              <a:headEnd/>
              <a:tailEnd/>
            </a:ln>
          </p:spPr>
          <p:txBody>
            <a:bodyPr wrap="none" anchor="ctr"/>
            <a:lstStyle/>
            <a:p>
              <a:endParaRPr lang="it-IT"/>
            </a:p>
          </p:txBody>
        </p:sp>
        <p:sp>
          <p:nvSpPr>
            <p:cNvPr id="6156" name="Rectangle 5"/>
            <p:cNvSpPr>
              <a:spLocks noChangeArrowheads="1"/>
            </p:cNvSpPr>
            <p:nvPr/>
          </p:nvSpPr>
          <p:spPr bwMode="auto">
            <a:xfrm>
              <a:off x="1592409" y="3727701"/>
              <a:ext cx="1751270" cy="729848"/>
            </a:xfrm>
            <a:prstGeom prst="rect">
              <a:avLst/>
            </a:prstGeom>
            <a:solidFill>
              <a:srgbClr val="99CCFF"/>
            </a:solidFill>
            <a:ln w="9525">
              <a:solidFill>
                <a:srgbClr val="000000"/>
              </a:solidFill>
              <a:round/>
              <a:headEnd/>
              <a:tailEnd/>
            </a:ln>
          </p:spPr>
          <p:txBody>
            <a:bodyPr wrap="none" anchor="ctr"/>
            <a:lstStyle/>
            <a:p>
              <a:endParaRPr lang="it-IT"/>
            </a:p>
          </p:txBody>
        </p:sp>
        <p:sp>
          <p:nvSpPr>
            <p:cNvPr id="6157" name="Rectangle 6"/>
            <p:cNvSpPr>
              <a:spLocks noChangeArrowheads="1"/>
            </p:cNvSpPr>
            <p:nvPr/>
          </p:nvSpPr>
          <p:spPr bwMode="auto">
            <a:xfrm>
              <a:off x="5523645" y="1676400"/>
              <a:ext cx="1751270" cy="292753"/>
            </a:xfrm>
            <a:prstGeom prst="rect">
              <a:avLst/>
            </a:prstGeom>
            <a:solidFill>
              <a:srgbClr val="FF6633"/>
            </a:solidFill>
            <a:ln w="9525">
              <a:solidFill>
                <a:srgbClr val="000000"/>
              </a:solidFill>
              <a:round/>
              <a:headEnd/>
              <a:tailEnd/>
            </a:ln>
          </p:spPr>
          <p:txBody>
            <a:bodyPr wrap="none" anchor="ctr"/>
            <a:lstStyle/>
            <a:p>
              <a:endParaRPr lang="it-IT"/>
            </a:p>
          </p:txBody>
        </p:sp>
        <p:sp>
          <p:nvSpPr>
            <p:cNvPr id="6158" name="Rectangle 7"/>
            <p:cNvSpPr>
              <a:spLocks noChangeArrowheads="1"/>
            </p:cNvSpPr>
            <p:nvPr/>
          </p:nvSpPr>
          <p:spPr bwMode="auto">
            <a:xfrm>
              <a:off x="5523645" y="1976268"/>
              <a:ext cx="1751270" cy="724766"/>
            </a:xfrm>
            <a:prstGeom prst="rect">
              <a:avLst/>
            </a:prstGeom>
            <a:solidFill>
              <a:srgbClr val="99CCFF"/>
            </a:solidFill>
            <a:ln w="9525">
              <a:solidFill>
                <a:srgbClr val="000000"/>
              </a:solidFill>
              <a:round/>
              <a:headEnd/>
              <a:tailEnd/>
            </a:ln>
          </p:spPr>
          <p:txBody>
            <a:bodyPr wrap="none" anchor="ctr"/>
            <a:lstStyle/>
            <a:p>
              <a:endParaRPr lang="it-IT"/>
            </a:p>
          </p:txBody>
        </p:sp>
        <p:sp>
          <p:nvSpPr>
            <p:cNvPr id="6159" name="Rectangle 8"/>
            <p:cNvSpPr>
              <a:spLocks noChangeArrowheads="1"/>
            </p:cNvSpPr>
            <p:nvPr/>
          </p:nvSpPr>
          <p:spPr bwMode="auto">
            <a:xfrm>
              <a:off x="5523645" y="2690869"/>
              <a:ext cx="1751270" cy="292753"/>
            </a:xfrm>
            <a:prstGeom prst="rect">
              <a:avLst/>
            </a:prstGeom>
            <a:solidFill>
              <a:srgbClr val="99CCFF"/>
            </a:solidFill>
            <a:ln w="9525">
              <a:solidFill>
                <a:srgbClr val="000000"/>
              </a:solidFill>
              <a:round/>
              <a:headEnd/>
              <a:tailEnd/>
            </a:ln>
          </p:spPr>
          <p:txBody>
            <a:bodyPr wrap="none" anchor="ctr"/>
            <a:lstStyle/>
            <a:p>
              <a:endParaRPr lang="it-IT"/>
            </a:p>
          </p:txBody>
        </p:sp>
        <p:sp>
          <p:nvSpPr>
            <p:cNvPr id="6160" name="Rectangle 9"/>
            <p:cNvSpPr>
              <a:spLocks noChangeArrowheads="1"/>
            </p:cNvSpPr>
            <p:nvPr/>
          </p:nvSpPr>
          <p:spPr bwMode="auto">
            <a:xfrm>
              <a:off x="5523645" y="2990737"/>
              <a:ext cx="1751270" cy="734931"/>
            </a:xfrm>
            <a:prstGeom prst="rect">
              <a:avLst/>
            </a:prstGeom>
            <a:solidFill>
              <a:srgbClr val="FF6633"/>
            </a:solidFill>
            <a:ln w="9525">
              <a:solidFill>
                <a:srgbClr val="000000"/>
              </a:solidFill>
              <a:round/>
              <a:headEnd/>
              <a:tailEnd/>
            </a:ln>
          </p:spPr>
          <p:txBody>
            <a:bodyPr wrap="none" lIns="90000" tIns="45000" rIns="90000" bIns="45000" anchor="ctr"/>
            <a:lstStyle/>
            <a:p>
              <a:pPr algn="ctr">
                <a:tabLst>
                  <a:tab pos="723900" algn="l"/>
                  <a:tab pos="1447800" algn="l"/>
                </a:tabLst>
              </a:pPr>
              <a:r>
                <a:rPr lang="en-US"/>
                <a:t>Another</a:t>
              </a:r>
            </a:p>
            <a:p>
              <a:pPr algn="ctr">
                <a:tabLst>
                  <a:tab pos="723900" algn="l"/>
                  <a:tab pos="1447800" algn="l"/>
                </a:tabLst>
              </a:pPr>
              <a:r>
                <a:rPr lang="en-US"/>
                <a:t>Program</a:t>
              </a:r>
            </a:p>
          </p:txBody>
        </p:sp>
        <p:sp>
          <p:nvSpPr>
            <p:cNvPr id="6161" name="Rectangle 10"/>
            <p:cNvSpPr>
              <a:spLocks noChangeArrowheads="1"/>
            </p:cNvSpPr>
            <p:nvPr/>
          </p:nvSpPr>
          <p:spPr bwMode="auto">
            <a:xfrm>
              <a:off x="5523645" y="3727701"/>
              <a:ext cx="1751270" cy="729848"/>
            </a:xfrm>
            <a:prstGeom prst="rect">
              <a:avLst/>
            </a:prstGeom>
            <a:solidFill>
              <a:srgbClr val="99CCFF"/>
            </a:solidFill>
            <a:ln w="9525">
              <a:solidFill>
                <a:srgbClr val="000000"/>
              </a:solidFill>
              <a:round/>
              <a:headEnd/>
              <a:tailEnd/>
            </a:ln>
          </p:spPr>
          <p:txBody>
            <a:bodyPr wrap="none" anchor="ctr"/>
            <a:lstStyle/>
            <a:p>
              <a:endParaRPr lang="it-IT"/>
            </a:p>
          </p:txBody>
        </p:sp>
        <p:sp>
          <p:nvSpPr>
            <p:cNvPr id="6162" name="AutoShape 11"/>
            <p:cNvSpPr>
              <a:spLocks noChangeArrowheads="1"/>
            </p:cNvSpPr>
            <p:nvPr/>
          </p:nvSpPr>
          <p:spPr bwMode="auto">
            <a:xfrm>
              <a:off x="4993095" y="4766566"/>
              <a:ext cx="2626905" cy="731881"/>
            </a:xfrm>
            <a:prstGeom prst="can">
              <a:avLst>
                <a:gd name="adj" fmla="val 25000"/>
              </a:avLst>
            </a:prstGeom>
            <a:solidFill>
              <a:srgbClr val="94BD5E"/>
            </a:solidFill>
            <a:ln w="9525">
              <a:solidFill>
                <a:srgbClr val="000000"/>
              </a:solidFill>
              <a:round/>
              <a:headEnd/>
              <a:tailEnd/>
            </a:ln>
          </p:spPr>
          <p:txBody>
            <a:bodyPr wrap="none" lIns="90000" tIns="45000" rIns="90000" bIns="45000" anchor="ctr"/>
            <a:lstStyle/>
            <a:p>
              <a:pPr algn="ctr">
                <a:tabLst>
                  <a:tab pos="723900" algn="l"/>
                  <a:tab pos="1447800" algn="l"/>
                  <a:tab pos="2171700" algn="l"/>
                </a:tabLst>
              </a:pPr>
              <a:r>
                <a:rPr lang="en-US"/>
                <a:t>Hard Drive</a:t>
              </a:r>
            </a:p>
          </p:txBody>
        </p:sp>
        <p:sp>
          <p:nvSpPr>
            <p:cNvPr id="6163" name="Line 12"/>
            <p:cNvSpPr>
              <a:spLocks noChangeShapeType="1"/>
            </p:cNvSpPr>
            <p:nvPr/>
          </p:nvSpPr>
          <p:spPr bwMode="auto">
            <a:xfrm flipV="1">
              <a:off x="3343679" y="2260889"/>
              <a:ext cx="2189087" cy="1758548"/>
            </a:xfrm>
            <a:prstGeom prst="line">
              <a:avLst/>
            </a:prstGeom>
            <a:noFill/>
            <a:ln w="45720">
              <a:solidFill>
                <a:srgbClr val="000000"/>
              </a:solidFill>
              <a:round/>
              <a:headEnd/>
              <a:tailEnd/>
            </a:ln>
          </p:spPr>
          <p:txBody>
            <a:bodyPr/>
            <a:lstStyle/>
            <a:p>
              <a:endParaRPr lang="en-US"/>
            </a:p>
          </p:txBody>
        </p:sp>
        <p:sp>
          <p:nvSpPr>
            <p:cNvPr id="6164" name="Line 13"/>
            <p:cNvSpPr>
              <a:spLocks noChangeShapeType="1"/>
            </p:cNvSpPr>
            <p:nvPr/>
          </p:nvSpPr>
          <p:spPr bwMode="auto">
            <a:xfrm>
              <a:off x="3343679" y="1822776"/>
              <a:ext cx="2189087" cy="1024634"/>
            </a:xfrm>
            <a:prstGeom prst="line">
              <a:avLst/>
            </a:prstGeom>
            <a:noFill/>
            <a:ln w="45720">
              <a:solidFill>
                <a:srgbClr val="000000"/>
              </a:solidFill>
              <a:round/>
              <a:headEnd/>
              <a:tailEnd/>
            </a:ln>
          </p:spPr>
          <p:txBody>
            <a:bodyPr/>
            <a:lstStyle/>
            <a:p>
              <a:endParaRPr lang="en-US"/>
            </a:p>
          </p:txBody>
        </p:sp>
        <p:sp>
          <p:nvSpPr>
            <p:cNvPr id="6165" name="Line 14"/>
            <p:cNvSpPr>
              <a:spLocks noChangeShapeType="1"/>
            </p:cNvSpPr>
            <p:nvPr/>
          </p:nvSpPr>
          <p:spPr bwMode="auto">
            <a:xfrm>
              <a:off x="3343679" y="2408281"/>
              <a:ext cx="2189087" cy="1756515"/>
            </a:xfrm>
            <a:prstGeom prst="line">
              <a:avLst/>
            </a:prstGeom>
            <a:noFill/>
            <a:ln w="45720">
              <a:solidFill>
                <a:srgbClr val="000000"/>
              </a:solidFill>
              <a:round/>
              <a:headEnd/>
              <a:tailEnd/>
            </a:ln>
          </p:spPr>
          <p:txBody>
            <a:bodyPr/>
            <a:lstStyle/>
            <a:p>
              <a:endParaRPr lang="en-US"/>
            </a:p>
          </p:txBody>
        </p:sp>
        <p:sp>
          <p:nvSpPr>
            <p:cNvPr id="6166" name="Line 15"/>
            <p:cNvSpPr>
              <a:spLocks noChangeShapeType="1"/>
            </p:cNvSpPr>
            <p:nvPr/>
          </p:nvSpPr>
          <p:spPr bwMode="auto">
            <a:xfrm>
              <a:off x="3343679" y="2847410"/>
              <a:ext cx="1751270" cy="1902892"/>
            </a:xfrm>
            <a:prstGeom prst="line">
              <a:avLst/>
            </a:prstGeom>
            <a:noFill/>
            <a:ln w="45720">
              <a:solidFill>
                <a:srgbClr val="000000"/>
              </a:solidFill>
              <a:round/>
              <a:headEnd/>
              <a:tailEnd/>
            </a:ln>
          </p:spPr>
          <p:txBody>
            <a:bodyPr/>
            <a:lstStyle/>
            <a:p>
              <a:endParaRPr lang="en-US"/>
            </a:p>
          </p:txBody>
        </p:sp>
        <p:sp>
          <p:nvSpPr>
            <p:cNvPr id="6167" name="Line 16"/>
            <p:cNvSpPr>
              <a:spLocks noChangeShapeType="1"/>
            </p:cNvSpPr>
            <p:nvPr/>
          </p:nvSpPr>
          <p:spPr bwMode="auto">
            <a:xfrm>
              <a:off x="3343679" y="3432915"/>
              <a:ext cx="2189087" cy="1317387"/>
            </a:xfrm>
            <a:prstGeom prst="line">
              <a:avLst/>
            </a:prstGeom>
            <a:noFill/>
            <a:ln w="45720">
              <a:solidFill>
                <a:srgbClr val="000000"/>
              </a:solidFill>
              <a:round/>
              <a:headEnd/>
              <a:tailEnd/>
            </a:ln>
          </p:spPr>
          <p:txBody>
            <a:bodyPr/>
            <a:lstStyle/>
            <a:p>
              <a:endParaRPr lang="en-US"/>
            </a:p>
          </p:txBody>
        </p:sp>
        <p:sp>
          <p:nvSpPr>
            <p:cNvPr id="6168" name="Text Box 17"/>
            <p:cNvSpPr txBox="1">
              <a:spLocks noChangeArrowheads="1"/>
            </p:cNvSpPr>
            <p:nvPr/>
          </p:nvSpPr>
          <p:spPr bwMode="auto">
            <a:xfrm>
              <a:off x="1447800" y="1257300"/>
              <a:ext cx="2034217" cy="457200"/>
            </a:xfrm>
            <a:prstGeom prst="rect">
              <a:avLst/>
            </a:prstGeom>
            <a:noFill/>
            <a:ln w="9525">
              <a:noFill/>
              <a:round/>
              <a:headEnd/>
              <a:tailEnd/>
            </a:ln>
          </p:spPr>
          <p:txBody>
            <a:bodyPr wrap="none" lIns="90000" tIns="45000" rIns="90000" bIns="45000"/>
            <a:lstStyle/>
            <a:p>
              <a:pPr algn="ctr">
                <a:tabLst>
                  <a:tab pos="723900" algn="l"/>
                  <a:tab pos="1447800" algn="l"/>
                </a:tabLst>
              </a:pPr>
              <a:r>
                <a:rPr lang="en-US" sz="2200">
                  <a:solidFill>
                    <a:schemeClr val="tx1"/>
                  </a:solidFill>
                </a:rPr>
                <a:t>Program Sees</a:t>
              </a:r>
            </a:p>
          </p:txBody>
        </p:sp>
        <p:sp>
          <p:nvSpPr>
            <p:cNvPr id="6169" name="Text Box 18"/>
            <p:cNvSpPr txBox="1">
              <a:spLocks noChangeArrowheads="1"/>
            </p:cNvSpPr>
            <p:nvPr/>
          </p:nvSpPr>
          <p:spPr bwMode="auto">
            <a:xfrm>
              <a:off x="5360413" y="1219200"/>
              <a:ext cx="2030987" cy="533400"/>
            </a:xfrm>
            <a:prstGeom prst="rect">
              <a:avLst/>
            </a:prstGeom>
            <a:noFill/>
            <a:ln w="9525">
              <a:noFill/>
              <a:round/>
              <a:headEnd/>
              <a:tailEnd/>
            </a:ln>
          </p:spPr>
          <p:txBody>
            <a:bodyPr wrap="none" lIns="90000" tIns="45000" rIns="90000" bIns="45000"/>
            <a:lstStyle/>
            <a:p>
              <a:pPr algn="ctr">
                <a:tabLst>
                  <a:tab pos="723900" algn="l"/>
                  <a:tab pos="1447800" algn="l"/>
                </a:tabLst>
              </a:pPr>
              <a:r>
                <a:rPr lang="en-US" sz="2200">
                  <a:solidFill>
                    <a:schemeClr val="tx1"/>
                  </a:solidFill>
                </a:rPr>
                <a:t>Actual Memory</a:t>
              </a:r>
            </a:p>
          </p:txBody>
        </p:sp>
      </p:grpSp>
    </p:spTree>
    <p:extLst>
      <p:ext uri="{BB962C8B-B14F-4D97-AF65-F5344CB8AC3E}">
        <p14:creationId xmlns:p14="http://schemas.microsoft.com/office/powerpoint/2010/main" val="374393966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olo 1"/>
          <p:cNvSpPr>
            <a:spLocks noGrp="1"/>
          </p:cNvSpPr>
          <p:nvPr>
            <p:ph type="title"/>
          </p:nvPr>
        </p:nvSpPr>
        <p:spPr/>
        <p:txBody>
          <a:bodyPr/>
          <a:lstStyle/>
          <a:p>
            <a:r>
              <a:rPr lang="en-US" smtClean="0"/>
              <a:t>Unix Address Space</a:t>
            </a:r>
            <a:endParaRPr lang="it-IT" smtClean="0"/>
          </a:p>
        </p:txBody>
      </p:sp>
      <p:sp>
        <p:nvSpPr>
          <p:cNvPr id="3" name="Segnaposto contenuto 2"/>
          <p:cNvSpPr>
            <a:spLocks noGrp="1"/>
          </p:cNvSpPr>
          <p:nvPr>
            <p:ph idx="1"/>
          </p:nvPr>
        </p:nvSpPr>
        <p:spPr>
          <a:xfrm>
            <a:off x="457200" y="1600200"/>
            <a:ext cx="5791200" cy="4648200"/>
          </a:xfrm>
        </p:spPr>
        <p:txBody>
          <a:bodyPr>
            <a:noAutofit/>
          </a:bodyPr>
          <a:lstStyle/>
          <a:p>
            <a:pPr>
              <a:buFont typeface="Arial" charset="0"/>
              <a:buChar char="•"/>
              <a:defRPr/>
            </a:pPr>
            <a:r>
              <a:rPr lang="en-US" sz="2400" dirty="0" smtClean="0">
                <a:solidFill>
                  <a:schemeClr val="accent6"/>
                </a:solidFill>
              </a:rPr>
              <a:t>Text:</a:t>
            </a:r>
            <a:r>
              <a:rPr lang="en-US" sz="2400" dirty="0" smtClean="0"/>
              <a:t> machine code of the program, compiled from the source code</a:t>
            </a:r>
          </a:p>
          <a:p>
            <a:pPr>
              <a:buFont typeface="Arial" charset="0"/>
              <a:buChar char="•"/>
              <a:defRPr/>
            </a:pPr>
            <a:r>
              <a:rPr lang="en-US" sz="2400" dirty="0" smtClean="0">
                <a:solidFill>
                  <a:schemeClr val="accent6"/>
                </a:solidFill>
              </a:rPr>
              <a:t>Data: </a:t>
            </a:r>
            <a:r>
              <a:rPr lang="en-US" sz="2400" dirty="0" smtClean="0"/>
              <a:t>static program variables initialized in the source code prior to execution</a:t>
            </a:r>
          </a:p>
          <a:p>
            <a:pPr>
              <a:buFont typeface="Arial" charset="0"/>
              <a:buChar char="•"/>
              <a:defRPr/>
            </a:pPr>
            <a:r>
              <a:rPr lang="en-US" sz="2400" dirty="0" smtClean="0">
                <a:solidFill>
                  <a:schemeClr val="accent6"/>
                </a:solidFill>
              </a:rPr>
              <a:t>BSS</a:t>
            </a:r>
            <a:r>
              <a:rPr lang="en-US" sz="2400" dirty="0" smtClean="0"/>
              <a:t> (block started by symbol): static variables that are uninitialized</a:t>
            </a:r>
          </a:p>
          <a:p>
            <a:pPr>
              <a:buFont typeface="Arial" charset="0"/>
              <a:buChar char="•"/>
              <a:defRPr/>
            </a:pPr>
            <a:r>
              <a:rPr lang="en-US" sz="2400" dirty="0" smtClean="0">
                <a:solidFill>
                  <a:schemeClr val="accent6"/>
                </a:solidFill>
              </a:rPr>
              <a:t>Heap : </a:t>
            </a:r>
            <a:r>
              <a:rPr lang="en-US" sz="2400" dirty="0" smtClean="0"/>
              <a:t>data dynamically generated during the execution of a process</a:t>
            </a:r>
          </a:p>
          <a:p>
            <a:pPr>
              <a:buFont typeface="Arial" charset="0"/>
              <a:buChar char="•"/>
              <a:defRPr/>
            </a:pPr>
            <a:r>
              <a:rPr lang="en-US" sz="2400" dirty="0" smtClean="0">
                <a:solidFill>
                  <a:schemeClr val="accent6"/>
                </a:solidFill>
              </a:rPr>
              <a:t>Stack: </a:t>
            </a:r>
            <a:r>
              <a:rPr lang="en-US" sz="2400" dirty="0" smtClean="0"/>
              <a:t>structure that grows downwards and  keeps track  of the activated  method calls, their arguments and local variables</a:t>
            </a:r>
            <a:endParaRPr lang="it-IT" sz="2400" dirty="0"/>
          </a:p>
        </p:txBody>
      </p:sp>
      <p:sp>
        <p:nvSpPr>
          <p:cNvPr id="4" name="Segnaposto data 3"/>
          <p:cNvSpPr>
            <a:spLocks noGrp="1"/>
          </p:cNvSpPr>
          <p:nvPr>
            <p:ph type="dt" sz="quarter" idx="10"/>
          </p:nvPr>
        </p:nvSpPr>
        <p:spPr/>
        <p:txBody>
          <a:bodyPr/>
          <a:lstStyle/>
          <a:p>
            <a:pPr>
              <a:defRPr/>
            </a:pPr>
            <a:fld id="{3BA7FC59-61BC-43EC-8BB7-3A7863405526}" type="datetime1">
              <a:rPr lang="en-US"/>
              <a:pPr>
                <a:defRPr/>
              </a:pPr>
              <a:t>1/9/2018</a:t>
            </a:fld>
            <a:endParaRPr lang="en-US" dirty="0"/>
          </a:p>
        </p:txBody>
      </p:sp>
      <p:sp>
        <p:nvSpPr>
          <p:cNvPr id="5" name="Segnaposto piè di pagina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endParaRPr lang="en-US" dirty="0"/>
          </a:p>
        </p:txBody>
      </p:sp>
      <p:sp>
        <p:nvSpPr>
          <p:cNvPr id="6" name="Segnaposto numero diapositiva 5"/>
          <p:cNvSpPr>
            <a:spLocks noGrp="1"/>
          </p:cNvSpPr>
          <p:nvPr>
            <p:ph type="sldNum" sz="quarter" idx="4294967295"/>
          </p:nvPr>
        </p:nvSpPr>
        <p:spPr>
          <a:xfrm>
            <a:off x="6553200" y="6356350"/>
            <a:ext cx="2133600" cy="365125"/>
          </a:xfrm>
          <a:prstGeom prst="rect">
            <a:avLst/>
          </a:prstGeom>
        </p:spPr>
        <p:txBody>
          <a:bodyPr/>
          <a:lstStyle/>
          <a:p>
            <a:pPr>
              <a:defRPr/>
            </a:pPr>
            <a:fld id="{44FE6E2F-1628-4B56-8CAD-252C995D0573}" type="slidenum">
              <a:rPr lang="en-US" smtClean="0"/>
              <a:pPr>
                <a:defRPr/>
              </a:pPr>
              <a:t>35</a:t>
            </a:fld>
            <a:endParaRPr lang="en-US" dirty="0"/>
          </a:p>
        </p:txBody>
      </p:sp>
      <p:sp>
        <p:nvSpPr>
          <p:cNvPr id="8" name="Rettangolo 7"/>
          <p:cNvSpPr/>
          <p:nvPr/>
        </p:nvSpPr>
        <p:spPr>
          <a:xfrm>
            <a:off x="6248400" y="5722938"/>
            <a:ext cx="2514600" cy="677862"/>
          </a:xfrm>
          <a:prstGeom prst="rect">
            <a:avLst/>
          </a:prstGeom>
        </p:spPr>
        <p:txBody>
          <a:bodyPr>
            <a:spAutoFit/>
          </a:bodyPr>
          <a:lstStyle/>
          <a:p>
            <a:pPr algn="ctr" defTabSz="407988" hangingPunct="0">
              <a:lnSpc>
                <a:spcPct val="95000"/>
              </a:lnSpc>
              <a:buClr>
                <a:srgbClr val="000000"/>
              </a:buClr>
              <a:buSzPct val="45000"/>
              <a:buFont typeface="StarSymbol" charset="0"/>
              <a:buNone/>
              <a:tabLst>
                <a:tab pos="657225" algn="l"/>
                <a:tab pos="1312863" algn="l"/>
              </a:tabLst>
              <a:defRPr/>
            </a:pPr>
            <a:r>
              <a:rPr lang="en-GB" sz="2000" dirty="0">
                <a:solidFill>
                  <a:schemeClr val="tx1"/>
                </a:solidFill>
                <a:latin typeface="+mn-lt"/>
                <a:sym typeface="Arial" charset="0"/>
              </a:rPr>
              <a:t>Low Addresses</a:t>
            </a:r>
          </a:p>
          <a:p>
            <a:pPr algn="ctr" defTabSz="407988" hangingPunct="0">
              <a:lnSpc>
                <a:spcPct val="95000"/>
              </a:lnSpc>
              <a:buClr>
                <a:srgbClr val="000000"/>
              </a:buClr>
              <a:buSzPct val="45000"/>
              <a:buFont typeface="StarSymbol" charset="0"/>
              <a:buNone/>
              <a:tabLst>
                <a:tab pos="657225" algn="l"/>
                <a:tab pos="1312863" algn="l"/>
              </a:tabLst>
              <a:defRPr/>
            </a:pPr>
            <a:r>
              <a:rPr lang="en-GB" sz="2000" dirty="0">
                <a:solidFill>
                  <a:schemeClr val="tx1"/>
                </a:solidFill>
                <a:latin typeface="+mn-lt"/>
                <a:sym typeface="Arial" charset="0"/>
              </a:rPr>
              <a:t>0x0000 0000</a:t>
            </a:r>
          </a:p>
        </p:txBody>
      </p:sp>
      <p:sp>
        <p:nvSpPr>
          <p:cNvPr id="9" name="Rettangolo 8"/>
          <p:cNvSpPr/>
          <p:nvPr/>
        </p:nvSpPr>
        <p:spPr>
          <a:xfrm>
            <a:off x="6248400" y="1143000"/>
            <a:ext cx="2514600" cy="677863"/>
          </a:xfrm>
          <a:prstGeom prst="rect">
            <a:avLst/>
          </a:prstGeom>
        </p:spPr>
        <p:txBody>
          <a:bodyPr>
            <a:spAutoFit/>
          </a:bodyPr>
          <a:lstStyle/>
          <a:p>
            <a:pPr algn="ctr" defTabSz="407988" hangingPunct="0">
              <a:lnSpc>
                <a:spcPct val="95000"/>
              </a:lnSpc>
              <a:buClr>
                <a:srgbClr val="000000"/>
              </a:buClr>
              <a:buSzPct val="45000"/>
              <a:buFont typeface="StarSymbol" charset="0"/>
              <a:buNone/>
              <a:tabLst>
                <a:tab pos="657225" algn="l"/>
                <a:tab pos="1312863" algn="l"/>
              </a:tabLst>
              <a:defRPr/>
            </a:pPr>
            <a:r>
              <a:rPr lang="en-GB" sz="2000" dirty="0">
                <a:solidFill>
                  <a:schemeClr val="tx1"/>
                </a:solidFill>
                <a:latin typeface="+mn-lt"/>
                <a:sym typeface="Arial" charset="0"/>
              </a:rPr>
              <a:t>High Addresses</a:t>
            </a:r>
          </a:p>
          <a:p>
            <a:pPr algn="ctr" defTabSz="407988" hangingPunct="0">
              <a:lnSpc>
                <a:spcPct val="95000"/>
              </a:lnSpc>
              <a:buClr>
                <a:srgbClr val="000000"/>
              </a:buClr>
              <a:buSzPct val="45000"/>
              <a:buFont typeface="StarSymbol" charset="0"/>
              <a:buNone/>
              <a:tabLst>
                <a:tab pos="657225" algn="l"/>
                <a:tab pos="1312863" algn="l"/>
              </a:tabLst>
              <a:defRPr/>
            </a:pPr>
            <a:r>
              <a:rPr lang="en-GB" sz="2000" dirty="0">
                <a:solidFill>
                  <a:schemeClr val="tx1"/>
                </a:solidFill>
                <a:latin typeface="+mn-lt"/>
                <a:sym typeface="Arial" charset="0"/>
              </a:rPr>
              <a:t>0xFFFF FFFF</a:t>
            </a:r>
          </a:p>
        </p:txBody>
      </p:sp>
      <p:grpSp>
        <p:nvGrpSpPr>
          <p:cNvPr id="7177" name="Gruppo 18"/>
          <p:cNvGrpSpPr>
            <a:grpSpLocks/>
          </p:cNvGrpSpPr>
          <p:nvPr/>
        </p:nvGrpSpPr>
        <p:grpSpPr bwMode="auto">
          <a:xfrm>
            <a:off x="6348413" y="1901825"/>
            <a:ext cx="2314575" cy="3824288"/>
            <a:chOff x="258763" y="300038"/>
            <a:chExt cx="4114800" cy="6724650"/>
          </a:xfrm>
        </p:grpSpPr>
        <p:sp>
          <p:nvSpPr>
            <p:cNvPr id="7178" name="Rectangle 1"/>
            <p:cNvSpPr>
              <a:spLocks noChangeArrowheads="1"/>
            </p:cNvSpPr>
            <p:nvPr/>
          </p:nvSpPr>
          <p:spPr bwMode="auto">
            <a:xfrm>
              <a:off x="258763" y="300038"/>
              <a:ext cx="4114800" cy="1141712"/>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none" lIns="90000" tIns="45000" rIns="90000" bIns="45000" anchor="ctr"/>
            <a:lstStyle/>
            <a:p>
              <a:pPr algn="ctr">
                <a:tabLst>
                  <a:tab pos="723900" algn="l"/>
                  <a:tab pos="1447800" algn="l"/>
                  <a:tab pos="2171700" algn="l"/>
                  <a:tab pos="2895600" algn="l"/>
                  <a:tab pos="3619500" algn="l"/>
                </a:tabLst>
                <a:defRPr/>
              </a:pPr>
              <a:r>
                <a:rPr lang="en-US" sz="2200" dirty="0">
                  <a:sym typeface="Arial" charset="0"/>
                </a:rPr>
                <a:t>Stack</a:t>
              </a:r>
            </a:p>
          </p:txBody>
        </p:sp>
        <p:sp>
          <p:nvSpPr>
            <p:cNvPr id="12" name="Rectangle 2"/>
            <p:cNvSpPr>
              <a:spLocks noChangeArrowheads="1"/>
            </p:cNvSpPr>
            <p:nvPr/>
          </p:nvSpPr>
          <p:spPr bwMode="auto">
            <a:xfrm>
              <a:off x="258763" y="1416626"/>
              <a:ext cx="4114800" cy="1144502"/>
            </a:xfrm>
            <a:prstGeom prst="rect">
              <a:avLst/>
            </a:prstGeom>
            <a:solidFill>
              <a:schemeClr val="tx1">
                <a:lumMod val="95000"/>
              </a:schemeClr>
            </a:solidFill>
            <a:ln w="9525">
              <a:solidFill>
                <a:srgbClr val="000000"/>
              </a:solidFill>
              <a:round/>
              <a:headEnd/>
              <a:tailEnd/>
            </a:ln>
            <a:effectLst/>
          </p:spPr>
          <p:txBody>
            <a:bodyPr wrap="none" anchor="ctr"/>
            <a:lstStyle/>
            <a:p>
              <a:pPr>
                <a:defRPr/>
              </a:pPr>
              <a:endParaRPr lang="it-IT">
                <a:latin typeface="Arial" charset="0"/>
                <a:sym typeface="Arial" charset="0"/>
              </a:endParaRPr>
            </a:p>
          </p:txBody>
        </p:sp>
        <p:sp>
          <p:nvSpPr>
            <p:cNvPr id="7180" name="Rectangle 3"/>
            <p:cNvSpPr>
              <a:spLocks noChangeArrowheads="1"/>
            </p:cNvSpPr>
            <p:nvPr/>
          </p:nvSpPr>
          <p:spPr bwMode="auto">
            <a:xfrm>
              <a:off x="258763" y="2533213"/>
              <a:ext cx="4114800" cy="1144502"/>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none" lIns="90000" tIns="45000" rIns="90000" bIns="45000" anchor="ctr"/>
            <a:lstStyle/>
            <a:p>
              <a:pPr algn="ctr">
                <a:tabLst>
                  <a:tab pos="723900" algn="l"/>
                  <a:tab pos="1447800" algn="l"/>
                  <a:tab pos="2171700" algn="l"/>
                  <a:tab pos="2895600" algn="l"/>
                  <a:tab pos="3619500" algn="l"/>
                </a:tabLst>
                <a:defRPr/>
              </a:pPr>
              <a:r>
                <a:rPr lang="en-US" sz="2400" dirty="0">
                  <a:sym typeface="Arial" charset="0"/>
                </a:rPr>
                <a:t>Heap</a:t>
              </a:r>
            </a:p>
          </p:txBody>
        </p:sp>
        <p:sp>
          <p:nvSpPr>
            <p:cNvPr id="7181" name="Rectangle 4"/>
            <p:cNvSpPr>
              <a:spLocks noChangeArrowheads="1"/>
            </p:cNvSpPr>
            <p:nvPr/>
          </p:nvSpPr>
          <p:spPr bwMode="auto">
            <a:xfrm>
              <a:off x="258763" y="3649663"/>
              <a:ext cx="4114800" cy="1143000"/>
            </a:xfrm>
            <a:prstGeom prst="rect">
              <a:avLst/>
            </a:prstGeom>
            <a:solidFill>
              <a:srgbClr val="99CCFF"/>
            </a:solidFill>
            <a:ln w="9525">
              <a:solidFill>
                <a:srgbClr val="000000"/>
              </a:solidFill>
              <a:round/>
              <a:headEnd/>
              <a:tailEnd/>
            </a:ln>
          </p:spPr>
          <p:txBody>
            <a:bodyPr wrap="none" lIns="90000" tIns="45000" rIns="90000" bIns="45000" anchor="ctr"/>
            <a:lstStyle/>
            <a:p>
              <a:pPr algn="ctr">
                <a:tabLst>
                  <a:tab pos="723900" algn="l"/>
                  <a:tab pos="1447800" algn="l"/>
                  <a:tab pos="2171700" algn="l"/>
                  <a:tab pos="2895600" algn="l"/>
                  <a:tab pos="3619500" algn="l"/>
                </a:tabLst>
              </a:pPr>
              <a:r>
                <a:rPr lang="en-US" sz="2200"/>
                <a:t>BSS</a:t>
              </a:r>
            </a:p>
          </p:txBody>
        </p:sp>
        <p:sp>
          <p:nvSpPr>
            <p:cNvPr id="7182" name="Rectangle 5"/>
            <p:cNvSpPr>
              <a:spLocks noChangeArrowheads="1"/>
            </p:cNvSpPr>
            <p:nvPr/>
          </p:nvSpPr>
          <p:spPr bwMode="auto">
            <a:xfrm>
              <a:off x="258763" y="4765675"/>
              <a:ext cx="4114800" cy="1143000"/>
            </a:xfrm>
            <a:prstGeom prst="rect">
              <a:avLst/>
            </a:prstGeom>
            <a:solidFill>
              <a:srgbClr val="99CCFF"/>
            </a:solidFill>
            <a:ln w="9525">
              <a:solidFill>
                <a:srgbClr val="000000"/>
              </a:solidFill>
              <a:round/>
              <a:headEnd/>
              <a:tailEnd/>
            </a:ln>
          </p:spPr>
          <p:txBody>
            <a:bodyPr wrap="none" lIns="90000" tIns="45000" rIns="90000" bIns="45000" anchor="ctr"/>
            <a:lstStyle/>
            <a:p>
              <a:pPr algn="ctr">
                <a:tabLst>
                  <a:tab pos="723900" algn="l"/>
                  <a:tab pos="1447800" algn="l"/>
                  <a:tab pos="2171700" algn="l"/>
                  <a:tab pos="2895600" algn="l"/>
                  <a:tab pos="3619500" algn="l"/>
                </a:tabLst>
              </a:pPr>
              <a:r>
                <a:rPr lang="en-US" sz="2200"/>
                <a:t>Data</a:t>
              </a:r>
            </a:p>
          </p:txBody>
        </p:sp>
        <p:sp>
          <p:nvSpPr>
            <p:cNvPr id="7183" name="Rectangle 6"/>
            <p:cNvSpPr>
              <a:spLocks noChangeArrowheads="1"/>
            </p:cNvSpPr>
            <p:nvPr/>
          </p:nvSpPr>
          <p:spPr bwMode="auto">
            <a:xfrm>
              <a:off x="258763" y="5881688"/>
              <a:ext cx="4114800" cy="1143000"/>
            </a:xfrm>
            <a:prstGeom prst="rect">
              <a:avLst/>
            </a:prstGeom>
            <a:solidFill>
              <a:srgbClr val="99CCFF"/>
            </a:solidFill>
            <a:ln w="9525">
              <a:solidFill>
                <a:srgbClr val="000000"/>
              </a:solidFill>
              <a:round/>
              <a:headEnd/>
              <a:tailEnd/>
            </a:ln>
          </p:spPr>
          <p:txBody>
            <a:bodyPr wrap="none" lIns="90000" tIns="45000" rIns="90000" bIns="45000" anchor="ctr"/>
            <a:lstStyle/>
            <a:p>
              <a:pPr algn="ctr">
                <a:tabLst>
                  <a:tab pos="723900" algn="l"/>
                  <a:tab pos="1447800" algn="l"/>
                  <a:tab pos="2171700" algn="l"/>
                  <a:tab pos="2895600" algn="l"/>
                  <a:tab pos="3619500" algn="l"/>
                </a:tabLst>
              </a:pPr>
              <a:r>
                <a:rPr lang="en-US" sz="2200"/>
                <a:t>Text</a:t>
              </a:r>
            </a:p>
          </p:txBody>
        </p:sp>
        <p:sp>
          <p:nvSpPr>
            <p:cNvPr id="7184" name="Line 7"/>
            <p:cNvSpPr>
              <a:spLocks noChangeShapeType="1"/>
            </p:cNvSpPr>
            <p:nvPr/>
          </p:nvSpPr>
          <p:spPr bwMode="auto">
            <a:xfrm>
              <a:off x="2322513" y="1420813"/>
              <a:ext cx="1587" cy="457200"/>
            </a:xfrm>
            <a:prstGeom prst="line">
              <a:avLst/>
            </a:prstGeom>
            <a:noFill/>
            <a:ln w="54720">
              <a:solidFill>
                <a:srgbClr val="000000"/>
              </a:solidFill>
              <a:round/>
              <a:headEnd/>
              <a:tailEnd type="triangle" w="med" len="med"/>
            </a:ln>
          </p:spPr>
          <p:txBody>
            <a:bodyPr/>
            <a:lstStyle/>
            <a:p>
              <a:endParaRPr lang="en-US"/>
            </a:p>
          </p:txBody>
        </p:sp>
        <p:sp>
          <p:nvSpPr>
            <p:cNvPr id="7185" name="Line 8"/>
            <p:cNvSpPr>
              <a:spLocks noChangeShapeType="1"/>
            </p:cNvSpPr>
            <p:nvPr/>
          </p:nvSpPr>
          <p:spPr bwMode="auto">
            <a:xfrm flipV="1">
              <a:off x="2322513" y="2055813"/>
              <a:ext cx="1587" cy="460375"/>
            </a:xfrm>
            <a:prstGeom prst="line">
              <a:avLst/>
            </a:prstGeom>
            <a:noFill/>
            <a:ln w="54720">
              <a:solidFill>
                <a:srgbClr val="000000"/>
              </a:solidFill>
              <a:round/>
              <a:headEnd/>
              <a:tailEnd type="triangle" w="med" len="med"/>
            </a:ln>
          </p:spPr>
          <p:txBody>
            <a:bodyPr/>
            <a:lstStyle/>
            <a:p>
              <a:endParaRPr lang="en-US"/>
            </a:p>
          </p:txBody>
        </p:sp>
      </p:grpSp>
    </p:spTree>
    <p:extLst>
      <p:ext uri="{BB962C8B-B14F-4D97-AF65-F5344CB8AC3E}">
        <p14:creationId xmlns:p14="http://schemas.microsoft.com/office/powerpoint/2010/main" val="11738595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US" smtClean="0"/>
              <a:t>Vulnerabilities and Attack Method</a:t>
            </a:r>
          </a:p>
        </p:txBody>
      </p:sp>
      <p:sp>
        <p:nvSpPr>
          <p:cNvPr id="3" name="Content Placeholder 2"/>
          <p:cNvSpPr>
            <a:spLocks noGrp="1"/>
          </p:cNvSpPr>
          <p:nvPr>
            <p:ph idx="1"/>
          </p:nvPr>
        </p:nvSpPr>
        <p:spPr/>
        <p:txBody>
          <a:bodyPr rtlCol="0">
            <a:normAutofit/>
          </a:bodyPr>
          <a:lstStyle/>
          <a:p>
            <a:pPr eaLnBrk="1" fontAlgn="auto" hangingPunct="1">
              <a:spcAft>
                <a:spcPts val="0"/>
              </a:spcAft>
              <a:defRPr/>
            </a:pPr>
            <a:r>
              <a:rPr lang="en-US" dirty="0" smtClean="0"/>
              <a:t>Vulnerability scenarios</a:t>
            </a:r>
          </a:p>
          <a:p>
            <a:pPr lvl="1" eaLnBrk="1" fontAlgn="auto" hangingPunct="1">
              <a:spcAft>
                <a:spcPts val="0"/>
              </a:spcAft>
              <a:defRPr/>
            </a:pPr>
            <a:r>
              <a:rPr lang="en-US" dirty="0" smtClean="0"/>
              <a:t>The program has </a:t>
            </a:r>
            <a:r>
              <a:rPr lang="en-US" dirty="0" smtClean="0">
                <a:solidFill>
                  <a:schemeClr val="accent6"/>
                </a:solidFill>
              </a:rPr>
              <a:t>root </a:t>
            </a:r>
            <a:r>
              <a:rPr lang="en-US" dirty="0" smtClean="0"/>
              <a:t>privileges (</a:t>
            </a:r>
            <a:r>
              <a:rPr lang="en-US" dirty="0" err="1" smtClean="0">
                <a:solidFill>
                  <a:schemeClr val="accent6"/>
                </a:solidFill>
              </a:rPr>
              <a:t>setuid</a:t>
            </a:r>
            <a:r>
              <a:rPr lang="en-US" dirty="0" smtClean="0"/>
              <a:t>) and is launched from a shell </a:t>
            </a:r>
          </a:p>
          <a:p>
            <a:pPr lvl="1" eaLnBrk="1" fontAlgn="auto" hangingPunct="1">
              <a:spcAft>
                <a:spcPts val="0"/>
              </a:spcAft>
              <a:defRPr/>
            </a:pPr>
            <a:r>
              <a:rPr lang="en-US" dirty="0" smtClean="0"/>
              <a:t>The program is part of a web application</a:t>
            </a:r>
          </a:p>
          <a:p>
            <a:pPr eaLnBrk="1" fontAlgn="auto" hangingPunct="1">
              <a:spcAft>
                <a:spcPts val="0"/>
              </a:spcAft>
              <a:defRPr/>
            </a:pPr>
            <a:r>
              <a:rPr lang="en-US" dirty="0" smtClean="0"/>
              <a:t>Typical attack method</a:t>
            </a:r>
          </a:p>
          <a:p>
            <a:pPr marL="909638" lvl="1" indent="-514350" eaLnBrk="1" fontAlgn="auto" hangingPunct="1">
              <a:spcAft>
                <a:spcPts val="0"/>
              </a:spcAft>
              <a:buClr>
                <a:schemeClr val="accent2"/>
              </a:buClr>
              <a:buFont typeface="+mj-lt"/>
              <a:buAutoNum type="arabicPeriod"/>
              <a:defRPr/>
            </a:pPr>
            <a:r>
              <a:rPr lang="en-US" dirty="0" smtClean="0"/>
              <a:t>Find vulnerability</a:t>
            </a:r>
          </a:p>
          <a:p>
            <a:pPr marL="909638" lvl="1" indent="-514350" eaLnBrk="1" fontAlgn="auto" hangingPunct="1">
              <a:spcAft>
                <a:spcPts val="0"/>
              </a:spcAft>
              <a:buClr>
                <a:schemeClr val="accent2"/>
              </a:buClr>
              <a:buFont typeface="+mj-lt"/>
              <a:buAutoNum type="arabicPeriod"/>
              <a:defRPr/>
            </a:pPr>
            <a:r>
              <a:rPr lang="en-US" dirty="0" smtClean="0"/>
              <a:t>Reverse engineer the program</a:t>
            </a:r>
          </a:p>
          <a:p>
            <a:pPr marL="909638" lvl="1" indent="-514350" eaLnBrk="1" fontAlgn="auto" hangingPunct="1">
              <a:spcAft>
                <a:spcPts val="0"/>
              </a:spcAft>
              <a:buClr>
                <a:schemeClr val="accent2"/>
              </a:buClr>
              <a:buFont typeface="+mj-lt"/>
              <a:buAutoNum type="arabicPeriod"/>
              <a:defRPr/>
            </a:pPr>
            <a:r>
              <a:rPr lang="en-US" dirty="0" smtClean="0"/>
              <a:t>Build the exploit</a:t>
            </a:r>
          </a:p>
          <a:p>
            <a:pPr marL="611188" indent="-514350" eaLnBrk="1" fontAlgn="auto" hangingPunct="1">
              <a:spcAft>
                <a:spcPts val="0"/>
              </a:spcAft>
              <a:buClr>
                <a:schemeClr val="accent2"/>
              </a:buClr>
              <a:defRPr/>
            </a:pPr>
            <a:endParaRPr lang="en-US" dirty="0" smtClean="0"/>
          </a:p>
          <a:p>
            <a:pPr eaLnBrk="1" fontAlgn="auto" hangingPunct="1">
              <a:spcAft>
                <a:spcPts val="0"/>
              </a:spcAft>
              <a:defRPr/>
            </a:pPr>
            <a:endParaRPr lang="en-US" dirty="0"/>
          </a:p>
        </p:txBody>
      </p:sp>
      <p:sp>
        <p:nvSpPr>
          <p:cNvPr id="19460" name="Date Placeholder 3"/>
          <p:cNvSpPr>
            <a:spLocks noGrp="1"/>
          </p:cNvSpPr>
          <p:nvPr>
            <p:ph type="dt" sz="quarter" idx="10"/>
          </p:nvPr>
        </p:nvSpPr>
        <p:spPr/>
        <p:txBody>
          <a:bodyPr/>
          <a:lstStyle/>
          <a:p>
            <a:pPr>
              <a:defRPr/>
            </a:pPr>
            <a:fld id="{6AF54E44-8EC4-450B-BBAD-47B1EC7430D0}" type="datetime1">
              <a:rPr lang="en-US"/>
              <a:pPr>
                <a:defRPr/>
              </a:pPr>
              <a:t>1/9/2018</a:t>
            </a:fld>
            <a:endParaRPr lang="en-US"/>
          </a:p>
        </p:txBody>
      </p:sp>
      <p:sp>
        <p:nvSpPr>
          <p:cNvPr id="19461"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p>
        </p:txBody>
      </p:sp>
      <p:sp>
        <p:nvSpPr>
          <p:cNvPr id="19462"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CC683EA9-B37F-4792-8C2A-75402EEE2074}" type="slidenum">
              <a:rPr lang="en-US"/>
              <a:pPr>
                <a:defRPr/>
              </a:pPr>
              <a:t>36</a:t>
            </a:fld>
            <a:endParaRPr lang="en-US"/>
          </a:p>
        </p:txBody>
      </p:sp>
    </p:spTree>
    <p:extLst>
      <p:ext uri="{BB962C8B-B14F-4D97-AF65-F5344CB8AC3E}">
        <p14:creationId xmlns:p14="http://schemas.microsoft.com/office/powerpoint/2010/main" val="3942812335"/>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defRPr/>
            </a:pPr>
            <a:r>
              <a:rPr lang="it-IT" dirty="0" smtClean="0"/>
              <a:t>Buffer Overflow Attack in a Nutshell</a:t>
            </a:r>
            <a:endParaRPr lang="en-US" dirty="0"/>
          </a:p>
        </p:txBody>
      </p:sp>
      <p:sp>
        <p:nvSpPr>
          <p:cNvPr id="3" name="Content Placeholder 2"/>
          <p:cNvSpPr>
            <a:spLocks noGrp="1"/>
          </p:cNvSpPr>
          <p:nvPr>
            <p:ph idx="1"/>
          </p:nvPr>
        </p:nvSpPr>
        <p:spPr/>
        <p:txBody>
          <a:bodyPr>
            <a:normAutofit fontScale="85000" lnSpcReduction="10000"/>
          </a:bodyPr>
          <a:lstStyle/>
          <a:p>
            <a:pPr marL="431800" indent="-323850"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800" dirty="0" smtClean="0"/>
              <a:t>First described in</a:t>
            </a:r>
          </a:p>
          <a:p>
            <a:pPr marL="831850" lvl="1" indent="0" defTabSz="449263">
              <a:lnSpc>
                <a:spcPct val="120000"/>
              </a:lnSpc>
              <a:buFont typeface="Arial" charset="0"/>
              <a:buNone/>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400" dirty="0" smtClean="0"/>
              <a:t>Aleph One. Smashing The Stack For Fun And Profit. e-zine </a:t>
            </a:r>
            <a:r>
              <a:rPr lang="it-IT" sz="2400" dirty="0" smtClean="0">
                <a:solidFill>
                  <a:schemeClr val="accent6"/>
                </a:solidFill>
              </a:rPr>
              <a:t>www.Phrack.org</a:t>
            </a:r>
            <a:r>
              <a:rPr lang="it-IT" sz="2400" dirty="0" smtClean="0"/>
              <a:t> #49, 1996</a:t>
            </a:r>
          </a:p>
          <a:p>
            <a:pPr marL="431800" indent="-323850"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800" dirty="0" smtClean="0"/>
              <a:t>The attacker exploits an unchecked buffer  to perform a buffer overflow attack</a:t>
            </a:r>
          </a:p>
          <a:p>
            <a:pPr marL="431800" indent="-323850"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800" dirty="0" smtClean="0"/>
              <a:t>The ultimate goal for the attacker is getting a shell that allows to execute arbitrary commands with high privileges</a:t>
            </a:r>
          </a:p>
          <a:p>
            <a:pPr marL="431800" indent="-323850"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800" dirty="0" smtClean="0"/>
              <a:t>Kinds of buffer overflow attacks:</a:t>
            </a:r>
          </a:p>
          <a:p>
            <a:pPr marL="863600" lvl="1" indent="-287338"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400" dirty="0" smtClean="0">
                <a:solidFill>
                  <a:schemeClr val="accent6"/>
                </a:solidFill>
              </a:rPr>
              <a:t>Heap smashing</a:t>
            </a:r>
          </a:p>
          <a:p>
            <a:pPr marL="863600" lvl="1" indent="-287338" defTabSz="449263">
              <a:lnSpc>
                <a:spcPct val="120000"/>
              </a:lnSpc>
              <a:buFont typeface="Arial" charset="0"/>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it-IT" sz="2400" dirty="0" smtClean="0">
                <a:solidFill>
                  <a:schemeClr val="accent6"/>
                </a:solidFill>
              </a:rPr>
              <a:t>Stack smashing</a:t>
            </a:r>
          </a:p>
        </p:txBody>
      </p:sp>
      <p:sp>
        <p:nvSpPr>
          <p:cNvPr id="4" name="Date Placeholder 3"/>
          <p:cNvSpPr>
            <a:spLocks noGrp="1"/>
          </p:cNvSpPr>
          <p:nvPr>
            <p:ph type="dt" sz="quarter" idx="10"/>
          </p:nvPr>
        </p:nvSpPr>
        <p:spPr/>
        <p:txBody>
          <a:bodyPr/>
          <a:lstStyle/>
          <a:p>
            <a:pPr>
              <a:defRPr/>
            </a:pPr>
            <a:fld id="{82EA40FE-A0F5-4F2E-9885-EC3AB4E93D95}" type="datetime1">
              <a:rPr lang="en-US"/>
              <a:pPr>
                <a:defRPr/>
              </a:pPr>
              <a:t>1/9/2018</a:t>
            </a:fld>
            <a:endParaRPr lang="en-US" dirty="0"/>
          </a:p>
        </p:txBody>
      </p:sp>
      <p:sp>
        <p:nvSpPr>
          <p:cNvPr id="5"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endParaRPr lang="en-US" dirty="0"/>
          </a:p>
        </p:txBody>
      </p:sp>
      <p:sp>
        <p:nvSpPr>
          <p:cNvPr id="6"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43120702-C05D-4046-ABA5-FE8EC3183192}" type="slidenum">
              <a:rPr lang="en-US" smtClean="0"/>
              <a:pPr>
                <a:defRPr/>
              </a:pPr>
              <a:t>37</a:t>
            </a:fld>
            <a:endParaRPr lang="en-US"/>
          </a:p>
        </p:txBody>
      </p:sp>
    </p:spTree>
    <p:extLst>
      <p:ext uri="{BB962C8B-B14F-4D97-AF65-F5344CB8AC3E}">
        <p14:creationId xmlns:p14="http://schemas.microsoft.com/office/powerpoint/2010/main" val="278632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US" smtClean="0"/>
              <a:t>Buffer Overflow</a:t>
            </a:r>
          </a:p>
        </p:txBody>
      </p:sp>
      <p:sp>
        <p:nvSpPr>
          <p:cNvPr id="3" name="Content Placeholder 2"/>
          <p:cNvSpPr>
            <a:spLocks noGrp="1"/>
          </p:cNvSpPr>
          <p:nvPr>
            <p:ph idx="1"/>
          </p:nvPr>
        </p:nvSpPr>
        <p:spPr>
          <a:xfrm>
            <a:off x="381000" y="5410200"/>
            <a:ext cx="5257800" cy="990600"/>
          </a:xfrm>
        </p:spPr>
        <p:txBody>
          <a:bodyPr rtlCol="0">
            <a:normAutofit fontScale="32500" lnSpcReduction="20000"/>
          </a:bodyPr>
          <a:lstStyle/>
          <a:p>
            <a:pPr eaLnBrk="1" fontAlgn="auto" hangingPunct="1">
              <a:lnSpc>
                <a:spcPct val="120000"/>
              </a:lnSpc>
              <a:spcBef>
                <a:spcPts val="400"/>
              </a:spcBef>
              <a:spcAft>
                <a:spcPts val="0"/>
              </a:spcAft>
              <a:buClr>
                <a:schemeClr val="accent5"/>
              </a:buClr>
              <a:tabLst>
                <a:tab pos="911225" algn="l"/>
                <a:tab pos="1825625" algn="l"/>
                <a:tab pos="2740025" algn="l"/>
                <a:tab pos="3654425" algn="l"/>
                <a:tab pos="4568825" algn="l"/>
                <a:tab pos="5483225" algn="l"/>
                <a:tab pos="6397625" algn="l"/>
                <a:tab pos="7312025" algn="l"/>
                <a:tab pos="8226425" algn="l"/>
                <a:tab pos="9140825" algn="l"/>
                <a:tab pos="10055225" algn="l"/>
              </a:tabLst>
              <a:defRPr/>
            </a:pPr>
            <a:r>
              <a:rPr lang="en-GB" sz="8000" dirty="0" smtClean="0"/>
              <a:t>Retrieves domain registration info</a:t>
            </a:r>
          </a:p>
          <a:p>
            <a:pPr eaLnBrk="1" fontAlgn="auto" hangingPunct="1">
              <a:lnSpc>
                <a:spcPct val="120000"/>
              </a:lnSpc>
              <a:spcBef>
                <a:spcPts val="400"/>
              </a:spcBef>
              <a:spcAft>
                <a:spcPts val="0"/>
              </a:spcAft>
              <a:buClr>
                <a:schemeClr val="accent5"/>
              </a:buClr>
              <a:tabLst>
                <a:tab pos="911225" algn="l"/>
                <a:tab pos="1825625" algn="l"/>
                <a:tab pos="2740025" algn="l"/>
                <a:tab pos="3654425" algn="l"/>
                <a:tab pos="4568825" algn="l"/>
                <a:tab pos="5483225" algn="l"/>
                <a:tab pos="6397625" algn="l"/>
                <a:tab pos="7312025" algn="l"/>
                <a:tab pos="8226425" algn="l"/>
                <a:tab pos="9140825" algn="l"/>
                <a:tab pos="10055225" algn="l"/>
              </a:tabLst>
              <a:defRPr/>
            </a:pPr>
            <a:r>
              <a:rPr lang="en-GB" sz="8000" dirty="0" smtClean="0"/>
              <a:t>e.g., </a:t>
            </a:r>
            <a:r>
              <a:rPr lang="en-GB" sz="8000" dirty="0" smtClean="0">
                <a:solidFill>
                  <a:schemeClr val="accent6"/>
                </a:solidFill>
              </a:rPr>
              <a:t>domain brown.edu</a:t>
            </a:r>
          </a:p>
          <a:p>
            <a:pPr eaLnBrk="1" fontAlgn="auto" hangingPunct="1">
              <a:spcAft>
                <a:spcPts val="0"/>
              </a:spcAft>
              <a:defRPr/>
            </a:pPr>
            <a:endParaRPr lang="en-US" dirty="0"/>
          </a:p>
        </p:txBody>
      </p:sp>
      <p:sp>
        <p:nvSpPr>
          <p:cNvPr id="17412" name="Date Placeholder 3"/>
          <p:cNvSpPr>
            <a:spLocks noGrp="1"/>
          </p:cNvSpPr>
          <p:nvPr>
            <p:ph type="dt" sz="quarter" idx="10"/>
          </p:nvPr>
        </p:nvSpPr>
        <p:spPr/>
        <p:txBody>
          <a:bodyPr/>
          <a:lstStyle/>
          <a:p>
            <a:pPr>
              <a:defRPr/>
            </a:pPr>
            <a:fld id="{12B6F306-405C-49FB-A1E9-8FB9BB5654C0}" type="datetime1">
              <a:rPr lang="en-US"/>
              <a:pPr>
                <a:defRPr/>
              </a:pPr>
              <a:t>1/9/2018</a:t>
            </a:fld>
            <a:endParaRPr lang="en-US" dirty="0"/>
          </a:p>
        </p:txBody>
      </p:sp>
      <p:sp>
        <p:nvSpPr>
          <p:cNvPr id="17413" name="Footer Placeholder 4"/>
          <p:cNvSpPr>
            <a:spLocks noGrp="1"/>
          </p:cNvSpPr>
          <p:nvPr>
            <p:ph type="ftr" sz="quarter" idx="4294967295"/>
          </p:nvPr>
        </p:nvSpPr>
        <p:spPr>
          <a:xfrm>
            <a:off x="3200400" y="6248400"/>
            <a:ext cx="2895600" cy="365125"/>
          </a:xfrm>
          <a:prstGeom prst="rect">
            <a:avLst/>
          </a:prstGeom>
        </p:spPr>
        <p:txBody>
          <a:bodyPr/>
          <a:lstStyle/>
          <a:p>
            <a:pPr>
              <a:defRPr/>
            </a:pPr>
            <a:r>
              <a:rPr lang="en-US"/>
              <a:t>Buffer Overflow</a:t>
            </a:r>
            <a:endParaRPr lang="en-US" dirty="0"/>
          </a:p>
        </p:txBody>
      </p:sp>
      <p:sp>
        <p:nvSpPr>
          <p:cNvPr id="17414"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BB3F5F7C-FAE9-4461-9534-4E76A5EF4776}" type="slidenum">
              <a:rPr lang="en-US"/>
              <a:pPr>
                <a:defRPr/>
              </a:pPr>
              <a:t>38</a:t>
            </a:fld>
            <a:endParaRPr lang="en-US"/>
          </a:p>
        </p:txBody>
      </p:sp>
      <p:sp>
        <p:nvSpPr>
          <p:cNvPr id="7" name="Rectangle 3"/>
          <p:cNvSpPr>
            <a:spLocks noChangeArrowheads="1"/>
          </p:cNvSpPr>
          <p:nvPr/>
        </p:nvSpPr>
        <p:spPr bwMode="auto">
          <a:xfrm>
            <a:off x="381000" y="1472148"/>
            <a:ext cx="4343400" cy="3785652"/>
          </a:xfrm>
          <a:prstGeom prst="rect">
            <a:avLst/>
          </a:prstGeom>
          <a:solidFill>
            <a:schemeClr val="bg2">
              <a:lumMod val="75000"/>
            </a:schemeClr>
          </a:solidFill>
          <a:ln>
            <a:headEnd/>
            <a:tailEnd/>
          </a:ln>
        </p:spPr>
        <p:style>
          <a:lnRef idx="0">
            <a:schemeClr val="accent1"/>
          </a:lnRef>
          <a:fillRef idx="3">
            <a:schemeClr val="accent1"/>
          </a:fillRef>
          <a:effectRef idx="3">
            <a:schemeClr val="accent1"/>
          </a:effectRef>
          <a:fontRef idx="minor">
            <a:schemeClr val="lt1"/>
          </a:fontRef>
        </p:style>
        <p:txBody>
          <a:bodyPr>
            <a:spAutoFit/>
          </a:bodyPr>
          <a:lstStyle/>
          <a:p>
            <a:pPr>
              <a:spcBef>
                <a:spcPts val="0"/>
              </a:spcBef>
              <a:defRPr/>
            </a:pPr>
            <a:r>
              <a:rPr lang="en-GB" sz="2000" b="1" kern="0" dirty="0" err="1">
                <a:solidFill>
                  <a:schemeClr val="accent2"/>
                </a:solidFill>
                <a:cs typeface="Arial" pitchFamily="34" charset="0"/>
                <a:sym typeface="Arial" charset="0"/>
              </a:rPr>
              <a:t>domain.c</a:t>
            </a:r>
            <a:endParaRPr lang="en-US" sz="2000" b="1" dirty="0">
              <a:solidFill>
                <a:schemeClr val="accent2"/>
              </a:solidFill>
              <a:cs typeface="Arial" pitchFamily="34" charset="0"/>
              <a:sym typeface="Arial" charset="0"/>
            </a:endParaRPr>
          </a:p>
          <a:p>
            <a:pPr>
              <a:spcBef>
                <a:spcPts val="0"/>
              </a:spcBef>
              <a:defRPr/>
            </a:pPr>
            <a:r>
              <a:rPr lang="en-US" sz="2000" dirty="0">
                <a:solidFill>
                  <a:schemeClr val="tx1"/>
                </a:solidFill>
                <a:cs typeface="Arial" pitchFamily="34" charset="0"/>
                <a:sym typeface="Arial" charset="0"/>
              </a:rPr>
              <a:t>Main(</a:t>
            </a:r>
            <a:r>
              <a:rPr lang="en-US" sz="2000" dirty="0" err="1">
                <a:solidFill>
                  <a:schemeClr val="tx1"/>
                </a:solidFill>
                <a:cs typeface="Arial" pitchFamily="34" charset="0"/>
                <a:sym typeface="Arial" charset="0"/>
              </a:rPr>
              <a:t>int</a:t>
            </a: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argc</a:t>
            </a:r>
            <a:r>
              <a:rPr lang="en-US" sz="2000" dirty="0">
                <a:solidFill>
                  <a:schemeClr val="tx1"/>
                </a:solidFill>
                <a:cs typeface="Arial" pitchFamily="34" charset="0"/>
                <a:sym typeface="Arial" charset="0"/>
              </a:rPr>
              <a:t>, char </a:t>
            </a:r>
            <a:r>
              <a:rPr lang="en-US" sz="2000" dirty="0">
                <a:solidFill>
                  <a:srgbClr val="33CC33"/>
                </a:solidFill>
                <a:cs typeface="Arial" pitchFamily="34" charset="0"/>
                <a:sym typeface="Arial" charset="0"/>
              </a:rPr>
              <a:t>*</a:t>
            </a:r>
            <a:r>
              <a:rPr lang="en-US" sz="2000" dirty="0" err="1">
                <a:solidFill>
                  <a:srgbClr val="33CC33"/>
                </a:solidFill>
                <a:cs typeface="Arial" pitchFamily="34" charset="0"/>
                <a:sym typeface="Arial" charset="0"/>
              </a:rPr>
              <a:t>argv</a:t>
            </a:r>
            <a:r>
              <a:rPr lang="en-US" sz="2000" dirty="0">
                <a:solidFill>
                  <a:srgbClr val="33CC33"/>
                </a:solidFill>
                <a:cs typeface="Arial" pitchFamily="34" charset="0"/>
                <a:sym typeface="Arial" charset="0"/>
              </a:rPr>
              <a:t>[ ]</a:t>
            </a:r>
            <a:r>
              <a:rPr lang="en-US" sz="2000" dirty="0">
                <a:solidFill>
                  <a:schemeClr val="tx1"/>
                </a:solidFill>
                <a:cs typeface="Arial" pitchFamily="34" charset="0"/>
                <a:sym typeface="Arial" charset="0"/>
              </a:rPr>
              <a:t>) </a:t>
            </a:r>
          </a:p>
          <a:p>
            <a:pPr>
              <a:spcBef>
                <a:spcPts val="0"/>
              </a:spcBef>
              <a:defRPr/>
            </a:pPr>
            <a:r>
              <a:rPr lang="en-US" sz="2000" dirty="0">
                <a:solidFill>
                  <a:schemeClr val="tx1"/>
                </a:solidFill>
                <a:cs typeface="Arial" pitchFamily="34" charset="0"/>
                <a:sym typeface="Arial" charset="0"/>
              </a:rPr>
              <a:t>/* get </a:t>
            </a:r>
            <a:r>
              <a:rPr lang="en-US" sz="2000" dirty="0" err="1">
                <a:solidFill>
                  <a:schemeClr val="tx1"/>
                </a:solidFill>
                <a:cs typeface="Arial" pitchFamily="34" charset="0"/>
                <a:sym typeface="Arial" charset="0"/>
              </a:rPr>
              <a:t>user_input</a:t>
            </a:r>
            <a:r>
              <a:rPr lang="en-US" sz="2000" dirty="0">
                <a:solidFill>
                  <a:schemeClr val="tx1"/>
                </a:solidFill>
                <a:cs typeface="Arial" pitchFamily="34" charset="0"/>
                <a:sym typeface="Arial" charset="0"/>
              </a:rPr>
              <a:t> */</a:t>
            </a:r>
          </a:p>
          <a:p>
            <a:pPr>
              <a:spcBef>
                <a:spcPts val="0"/>
              </a:spcBef>
              <a:defRPr/>
            </a:pP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char </a:t>
            </a:r>
            <a:r>
              <a:rPr lang="en-US" sz="2000" dirty="0">
                <a:solidFill>
                  <a:schemeClr val="accent2"/>
                </a:solidFill>
                <a:cs typeface="Arial" pitchFamily="34" charset="0"/>
                <a:sym typeface="Arial" charset="0"/>
              </a:rPr>
              <a:t>var1</a:t>
            </a:r>
            <a:r>
              <a:rPr lang="en-US" sz="2000" dirty="0">
                <a:solidFill>
                  <a:schemeClr val="tx1"/>
                </a:solidFill>
                <a:cs typeface="Arial" pitchFamily="34" charset="0"/>
                <a:sym typeface="Arial" charset="0"/>
              </a:rPr>
              <a:t>[15];</a:t>
            </a:r>
          </a:p>
          <a:p>
            <a:pPr>
              <a:spcBef>
                <a:spcPts val="0"/>
              </a:spcBef>
              <a:defRPr/>
            </a:pPr>
            <a:r>
              <a:rPr lang="en-US" sz="2000" dirty="0">
                <a:solidFill>
                  <a:schemeClr val="tx1"/>
                </a:solidFill>
                <a:cs typeface="Arial" pitchFamily="34" charset="0"/>
                <a:sym typeface="Arial" charset="0"/>
              </a:rPr>
              <a:t>    char </a:t>
            </a:r>
            <a:r>
              <a:rPr lang="en-US" sz="2000" dirty="0">
                <a:solidFill>
                  <a:srgbClr val="FFC000"/>
                </a:solidFill>
                <a:cs typeface="Arial" pitchFamily="34" charset="0"/>
                <a:sym typeface="Arial" charset="0"/>
              </a:rPr>
              <a:t>command</a:t>
            </a:r>
            <a:r>
              <a:rPr lang="en-US" sz="2000" dirty="0">
                <a:solidFill>
                  <a:schemeClr val="tx1"/>
                </a:solidFill>
                <a:cs typeface="Arial" pitchFamily="34" charset="0"/>
                <a:sym typeface="Arial" charset="0"/>
              </a:rPr>
              <a:t>[20];</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strcpy</a:t>
            </a:r>
            <a:r>
              <a:rPr lang="en-US" sz="2000" dirty="0">
                <a:solidFill>
                  <a:schemeClr val="tx1"/>
                </a:solidFill>
                <a:cs typeface="Arial" pitchFamily="34" charset="0"/>
                <a:sym typeface="Arial" charset="0"/>
              </a:rPr>
              <a:t>(command, “</a:t>
            </a:r>
            <a:r>
              <a:rPr lang="en-US" sz="2000" dirty="0" err="1">
                <a:solidFill>
                  <a:schemeClr val="tx1"/>
                </a:solidFill>
                <a:cs typeface="Arial" pitchFamily="34" charset="0"/>
                <a:sym typeface="Arial" charset="0"/>
              </a:rPr>
              <a:t>whois</a:t>
            </a:r>
            <a:r>
              <a:rPr lang="en-US" sz="2000" dirty="0">
                <a:solidFill>
                  <a:schemeClr val="tx1"/>
                </a:solidFill>
                <a:cs typeface="Arial" pitchFamily="34" charset="0"/>
                <a:sym typeface="Arial" charset="0"/>
              </a:rPr>
              <a:t> ");</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strcat</a:t>
            </a:r>
            <a:r>
              <a:rPr lang="en-US" sz="2000" dirty="0">
                <a:solidFill>
                  <a:schemeClr val="tx1"/>
                </a:solidFill>
                <a:cs typeface="Arial" pitchFamily="34" charset="0"/>
                <a:sym typeface="Arial" charset="0"/>
              </a:rPr>
              <a:t>(command, </a:t>
            </a:r>
            <a:r>
              <a:rPr lang="en-US" sz="2000" dirty="0" err="1">
                <a:solidFill>
                  <a:srgbClr val="33CC33"/>
                </a:solidFill>
                <a:cs typeface="Arial" pitchFamily="34" charset="0"/>
                <a:sym typeface="Arial" charset="0"/>
              </a:rPr>
              <a:t>argv</a:t>
            </a:r>
            <a:r>
              <a:rPr lang="en-US" sz="2000" dirty="0">
                <a:solidFill>
                  <a:srgbClr val="33CC33"/>
                </a:solidFill>
                <a:cs typeface="Arial" pitchFamily="34" charset="0"/>
                <a:sym typeface="Arial" charset="0"/>
              </a:rPr>
              <a:t>[1</a:t>
            </a:r>
            <a:r>
              <a:rPr lang="en-US" sz="2000" dirty="0">
                <a:solidFill>
                  <a:srgbClr val="00B050"/>
                </a:solidFill>
                <a:cs typeface="Arial" pitchFamily="34" charset="0"/>
                <a:sym typeface="Arial" charset="0"/>
              </a:rPr>
              <a:t>]</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strcpy</a:t>
            </a:r>
            <a:r>
              <a:rPr lang="en-US" sz="2000" dirty="0">
                <a:solidFill>
                  <a:schemeClr val="tx1"/>
                </a:solidFill>
                <a:cs typeface="Arial" pitchFamily="34" charset="0"/>
                <a:sym typeface="Arial" charset="0"/>
              </a:rPr>
              <a:t>(var1, </a:t>
            </a:r>
            <a:r>
              <a:rPr lang="en-US" sz="2000" dirty="0" err="1">
                <a:solidFill>
                  <a:srgbClr val="00B050"/>
                </a:solidFill>
                <a:cs typeface="Arial" pitchFamily="34" charset="0"/>
                <a:sym typeface="Arial" charset="0"/>
              </a:rPr>
              <a:t>argv</a:t>
            </a:r>
            <a:r>
              <a:rPr lang="en-US" sz="2000" dirty="0">
                <a:solidFill>
                  <a:srgbClr val="00B050"/>
                </a:solidFill>
                <a:cs typeface="Arial" pitchFamily="34" charset="0"/>
                <a:sym typeface="Arial" charset="0"/>
              </a:rPr>
              <a:t>[1]</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printf</a:t>
            </a:r>
            <a:r>
              <a:rPr lang="en-US" sz="2000" dirty="0">
                <a:solidFill>
                  <a:schemeClr val="tx1"/>
                </a:solidFill>
                <a:cs typeface="Arial" pitchFamily="34" charset="0"/>
                <a:sym typeface="Arial" charset="0"/>
              </a:rPr>
              <a:t>(var1);</a:t>
            </a:r>
          </a:p>
          <a:p>
            <a:pPr>
              <a:spcBef>
                <a:spcPts val="0"/>
              </a:spcBef>
              <a:defRPr/>
            </a:pPr>
            <a:r>
              <a:rPr lang="en-US" sz="2000" dirty="0">
                <a:solidFill>
                  <a:schemeClr val="tx1"/>
                </a:solidFill>
                <a:cs typeface="Arial" pitchFamily="34" charset="0"/>
                <a:sym typeface="Arial" charset="0"/>
              </a:rPr>
              <a:t>    system(</a:t>
            </a:r>
            <a:r>
              <a:rPr lang="en-US" sz="2000" dirty="0">
                <a:solidFill>
                  <a:srgbClr val="FFC000"/>
                </a:solidFill>
                <a:cs typeface="Arial" pitchFamily="34" charset="0"/>
                <a:sym typeface="Arial" charset="0"/>
              </a:rPr>
              <a:t>command</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p>
        </p:txBody>
      </p:sp>
      <p:grpSp>
        <p:nvGrpSpPr>
          <p:cNvPr id="11274" name="Group 4"/>
          <p:cNvGrpSpPr>
            <a:grpSpLocks/>
          </p:cNvGrpSpPr>
          <p:nvPr/>
        </p:nvGrpSpPr>
        <p:grpSpPr bwMode="auto">
          <a:xfrm>
            <a:off x="5614988" y="1801813"/>
            <a:ext cx="1676400" cy="4446587"/>
            <a:chOff x="960" y="768"/>
            <a:chExt cx="1056" cy="1968"/>
          </a:xfrm>
        </p:grpSpPr>
        <p:sp>
          <p:nvSpPr>
            <p:cNvPr id="11285" name="Line 5"/>
            <p:cNvSpPr>
              <a:spLocks noChangeShapeType="1"/>
            </p:cNvSpPr>
            <p:nvPr/>
          </p:nvSpPr>
          <p:spPr bwMode="auto">
            <a:xfrm>
              <a:off x="960" y="768"/>
              <a:ext cx="0" cy="1968"/>
            </a:xfrm>
            <a:prstGeom prst="line">
              <a:avLst/>
            </a:prstGeom>
            <a:noFill/>
            <a:ln w="38100">
              <a:solidFill>
                <a:schemeClr val="tx1"/>
              </a:solidFill>
              <a:round/>
              <a:headEnd/>
              <a:tailEnd/>
            </a:ln>
          </p:spPr>
          <p:txBody>
            <a:bodyPr wrap="none" anchor="ctr"/>
            <a:lstStyle/>
            <a:p>
              <a:endParaRPr lang="en-US"/>
            </a:p>
          </p:txBody>
        </p:sp>
        <p:sp>
          <p:nvSpPr>
            <p:cNvPr id="11286" name="Line 6"/>
            <p:cNvSpPr>
              <a:spLocks noChangeShapeType="1"/>
            </p:cNvSpPr>
            <p:nvPr/>
          </p:nvSpPr>
          <p:spPr bwMode="auto">
            <a:xfrm>
              <a:off x="2016" y="768"/>
              <a:ext cx="0" cy="1968"/>
            </a:xfrm>
            <a:prstGeom prst="line">
              <a:avLst/>
            </a:prstGeom>
            <a:noFill/>
            <a:ln w="38100">
              <a:solidFill>
                <a:schemeClr val="tx1"/>
              </a:solidFill>
              <a:round/>
              <a:headEnd/>
              <a:tailEnd/>
            </a:ln>
          </p:spPr>
          <p:txBody>
            <a:bodyPr wrap="none" anchor="ctr"/>
            <a:lstStyle/>
            <a:p>
              <a:endParaRPr lang="en-US"/>
            </a:p>
          </p:txBody>
        </p:sp>
      </p:grpSp>
      <p:sp>
        <p:nvSpPr>
          <p:cNvPr id="11275" name="Text Box 7"/>
          <p:cNvSpPr txBox="1">
            <a:spLocks noChangeArrowheads="1"/>
          </p:cNvSpPr>
          <p:nvPr/>
        </p:nvSpPr>
        <p:spPr bwMode="auto">
          <a:xfrm>
            <a:off x="5715000" y="1066800"/>
            <a:ext cx="1557338" cy="923925"/>
          </a:xfrm>
          <a:prstGeom prst="rect">
            <a:avLst/>
          </a:prstGeom>
          <a:noFill/>
          <a:ln w="9525">
            <a:noFill/>
            <a:miter lim="800000"/>
            <a:headEnd/>
            <a:tailEnd/>
          </a:ln>
        </p:spPr>
        <p:txBody>
          <a:bodyPr wrap="none">
            <a:spAutoFit/>
          </a:bodyPr>
          <a:lstStyle/>
          <a:p>
            <a:r>
              <a:rPr lang="en-US" sz="1800">
                <a:solidFill>
                  <a:schemeClr val="tx1"/>
                </a:solidFill>
              </a:rPr>
              <a:t>Top of</a:t>
            </a:r>
          </a:p>
          <a:p>
            <a:r>
              <a:rPr lang="en-US" sz="1800">
                <a:solidFill>
                  <a:schemeClr val="tx1"/>
                </a:solidFill>
              </a:rPr>
              <a:t>Memory</a:t>
            </a:r>
          </a:p>
          <a:p>
            <a:r>
              <a:rPr lang="en-US" sz="1800">
                <a:solidFill>
                  <a:schemeClr val="tx1"/>
                </a:solidFill>
              </a:rPr>
              <a:t>0xFFFFFFFF</a:t>
            </a:r>
          </a:p>
        </p:txBody>
      </p:sp>
      <p:sp>
        <p:nvSpPr>
          <p:cNvPr id="11276" name="Text Box 8"/>
          <p:cNvSpPr txBox="1">
            <a:spLocks noChangeArrowheads="1"/>
          </p:cNvSpPr>
          <p:nvPr/>
        </p:nvSpPr>
        <p:spPr bwMode="auto">
          <a:xfrm>
            <a:off x="5715000" y="5638800"/>
            <a:ext cx="1454150" cy="923925"/>
          </a:xfrm>
          <a:prstGeom prst="rect">
            <a:avLst/>
          </a:prstGeom>
          <a:noFill/>
          <a:ln w="9525">
            <a:noFill/>
            <a:miter lim="800000"/>
            <a:headEnd/>
            <a:tailEnd/>
          </a:ln>
        </p:spPr>
        <p:txBody>
          <a:bodyPr wrap="none">
            <a:spAutoFit/>
          </a:bodyPr>
          <a:lstStyle/>
          <a:p>
            <a:r>
              <a:rPr lang="en-US" sz="1800">
                <a:solidFill>
                  <a:schemeClr val="tx1"/>
                </a:solidFill>
              </a:rPr>
              <a:t>Bottom of</a:t>
            </a:r>
          </a:p>
          <a:p>
            <a:r>
              <a:rPr lang="en-US" sz="1800">
                <a:solidFill>
                  <a:schemeClr val="tx1"/>
                </a:solidFill>
              </a:rPr>
              <a:t>Memory</a:t>
            </a:r>
          </a:p>
          <a:p>
            <a:r>
              <a:rPr lang="en-US" sz="1800">
                <a:solidFill>
                  <a:schemeClr val="tx1"/>
                </a:solidFill>
              </a:rPr>
              <a:t>0x00000000</a:t>
            </a:r>
          </a:p>
        </p:txBody>
      </p:sp>
      <p:sp>
        <p:nvSpPr>
          <p:cNvPr id="11277" name="Text Box 11"/>
          <p:cNvSpPr txBox="1">
            <a:spLocks noChangeArrowheads="1"/>
          </p:cNvSpPr>
          <p:nvPr/>
        </p:nvSpPr>
        <p:spPr bwMode="auto">
          <a:xfrm>
            <a:off x="6300788" y="5078413"/>
            <a:ext cx="242887" cy="409575"/>
          </a:xfrm>
          <a:prstGeom prst="rect">
            <a:avLst/>
          </a:prstGeom>
          <a:noFill/>
          <a:ln w="9525">
            <a:noFill/>
            <a:miter lim="800000"/>
            <a:headEnd/>
            <a:tailEnd/>
          </a:ln>
        </p:spPr>
        <p:txBody>
          <a:bodyPr wrap="none">
            <a:spAutoFit/>
          </a:bodyPr>
          <a:lstStyle/>
          <a:p>
            <a:pPr>
              <a:lnSpc>
                <a:spcPct val="40000"/>
              </a:lnSpc>
            </a:pPr>
            <a:r>
              <a:rPr lang="en-US" sz="1600" b="1">
                <a:solidFill>
                  <a:schemeClr val="tx1"/>
                </a:solidFill>
              </a:rPr>
              <a:t>.</a:t>
            </a:r>
          </a:p>
          <a:p>
            <a:pPr>
              <a:lnSpc>
                <a:spcPct val="40000"/>
              </a:lnSpc>
            </a:pPr>
            <a:r>
              <a:rPr lang="en-US" sz="1600" b="1">
                <a:solidFill>
                  <a:schemeClr val="tx1"/>
                </a:solidFill>
              </a:rPr>
              <a:t>.</a:t>
            </a:r>
          </a:p>
          <a:p>
            <a:pPr>
              <a:lnSpc>
                <a:spcPct val="40000"/>
              </a:lnSpc>
            </a:pPr>
            <a:r>
              <a:rPr lang="en-US" sz="1600" b="1">
                <a:solidFill>
                  <a:schemeClr val="tx1"/>
                </a:solidFill>
              </a:rPr>
              <a:t>.</a:t>
            </a:r>
          </a:p>
        </p:txBody>
      </p:sp>
      <p:sp>
        <p:nvSpPr>
          <p:cNvPr id="11278" name="Line 13"/>
          <p:cNvSpPr>
            <a:spLocks noChangeShapeType="1"/>
          </p:cNvSpPr>
          <p:nvPr/>
        </p:nvSpPr>
        <p:spPr bwMode="auto">
          <a:xfrm>
            <a:off x="7519988" y="1725613"/>
            <a:ext cx="0" cy="4522787"/>
          </a:xfrm>
          <a:prstGeom prst="line">
            <a:avLst/>
          </a:prstGeom>
          <a:noFill/>
          <a:ln w="9525">
            <a:solidFill>
              <a:schemeClr val="tx1"/>
            </a:solidFill>
            <a:round/>
            <a:headEnd/>
            <a:tailEnd type="triangle" w="med" len="med"/>
          </a:ln>
        </p:spPr>
        <p:txBody>
          <a:bodyPr wrap="none" anchor="ctr"/>
          <a:lstStyle/>
          <a:p>
            <a:endParaRPr lang="en-US"/>
          </a:p>
        </p:txBody>
      </p:sp>
      <p:sp>
        <p:nvSpPr>
          <p:cNvPr id="11279" name="Text Box 14"/>
          <p:cNvSpPr txBox="1">
            <a:spLocks noChangeArrowheads="1"/>
          </p:cNvSpPr>
          <p:nvPr/>
        </p:nvSpPr>
        <p:spPr bwMode="auto">
          <a:xfrm>
            <a:off x="7591425" y="1828800"/>
            <a:ext cx="1095375" cy="923925"/>
          </a:xfrm>
          <a:prstGeom prst="rect">
            <a:avLst/>
          </a:prstGeom>
          <a:noFill/>
          <a:ln w="9525">
            <a:noFill/>
            <a:miter lim="800000"/>
            <a:headEnd/>
            <a:tailEnd/>
          </a:ln>
        </p:spPr>
        <p:txBody>
          <a:bodyPr wrap="none">
            <a:spAutoFit/>
          </a:bodyPr>
          <a:lstStyle/>
          <a:p>
            <a:pPr algn="ctr"/>
            <a:r>
              <a:rPr lang="en-US" sz="1800" b="1">
                <a:solidFill>
                  <a:schemeClr val="tx1"/>
                </a:solidFill>
              </a:rPr>
              <a:t>Stack</a:t>
            </a:r>
          </a:p>
          <a:p>
            <a:pPr algn="ctr"/>
            <a:r>
              <a:rPr lang="en-US" sz="1800">
                <a:solidFill>
                  <a:schemeClr val="tx1"/>
                </a:solidFill>
              </a:rPr>
              <a:t>Fill</a:t>
            </a:r>
          </a:p>
          <a:p>
            <a:pPr algn="ctr"/>
            <a:r>
              <a:rPr lang="en-US" sz="1800">
                <a:solidFill>
                  <a:schemeClr val="tx1"/>
                </a:solidFill>
              </a:rPr>
              <a:t>Direction</a:t>
            </a:r>
          </a:p>
        </p:txBody>
      </p:sp>
      <p:sp>
        <p:nvSpPr>
          <p:cNvPr id="2" name="Rectangle 1033"/>
          <p:cNvSpPr>
            <a:spLocks noChangeArrowheads="1"/>
          </p:cNvSpPr>
          <p:nvPr/>
        </p:nvSpPr>
        <p:spPr bwMode="auto">
          <a:xfrm>
            <a:off x="5622925" y="3173413"/>
            <a:ext cx="1657350" cy="661987"/>
          </a:xfrm>
          <a:prstGeom prst="rect">
            <a:avLst/>
          </a:prstGeom>
          <a:solidFill>
            <a:schemeClr val="bg2">
              <a:lumMod val="75000"/>
            </a:schemeClr>
          </a:solidFill>
          <a:ln w="38100">
            <a:solidFill>
              <a:schemeClr val="tx1"/>
            </a:solidFill>
            <a:miter lim="800000"/>
            <a:headEnd/>
            <a:tailEnd/>
          </a:ln>
        </p:spPr>
        <p:txBody>
          <a:bodyPr wrap="none" anchor="ctr"/>
          <a:lstStyle/>
          <a:p>
            <a:pPr algn="ctr">
              <a:defRPr/>
            </a:pPr>
            <a:r>
              <a:rPr lang="en-US" sz="2000" dirty="0">
                <a:solidFill>
                  <a:schemeClr val="accent2"/>
                </a:solidFill>
                <a:latin typeface="Arial" charset="0"/>
                <a:sym typeface="Arial" charset="0"/>
              </a:rPr>
              <a:t>var1</a:t>
            </a:r>
            <a:r>
              <a:rPr lang="en-US" sz="2000" dirty="0">
                <a:solidFill>
                  <a:schemeClr val="tx1"/>
                </a:solidFill>
                <a:latin typeface="Arial" charset="0"/>
                <a:sym typeface="Arial" charset="0"/>
              </a:rPr>
              <a:t> </a:t>
            </a:r>
            <a:r>
              <a:rPr lang="en-US" sz="1600" dirty="0">
                <a:solidFill>
                  <a:schemeClr val="tx1"/>
                </a:solidFill>
                <a:latin typeface="Arial" charset="0"/>
                <a:sym typeface="Arial" charset="0"/>
              </a:rPr>
              <a:t>(15 char) </a:t>
            </a:r>
            <a:endParaRPr lang="en-US" sz="2800" dirty="0">
              <a:solidFill>
                <a:schemeClr val="tx1"/>
              </a:solidFill>
              <a:latin typeface="Arial" charset="0"/>
              <a:sym typeface="Arial" charset="0"/>
            </a:endParaRPr>
          </a:p>
        </p:txBody>
      </p:sp>
      <p:sp>
        <p:nvSpPr>
          <p:cNvPr id="4" name="Rectangle 1039"/>
          <p:cNvSpPr>
            <a:spLocks noChangeArrowheads="1"/>
          </p:cNvSpPr>
          <p:nvPr/>
        </p:nvSpPr>
        <p:spPr bwMode="auto">
          <a:xfrm>
            <a:off x="5624513" y="3821113"/>
            <a:ext cx="1662112" cy="1066800"/>
          </a:xfrm>
          <a:prstGeom prst="rect">
            <a:avLst/>
          </a:prstGeom>
          <a:solidFill>
            <a:schemeClr val="bg2">
              <a:lumMod val="75000"/>
            </a:schemeClr>
          </a:solidFill>
          <a:ln w="38100">
            <a:solidFill>
              <a:schemeClr val="tx1"/>
            </a:solidFill>
            <a:miter lim="800000"/>
            <a:headEnd/>
            <a:tailEnd/>
          </a:ln>
        </p:spPr>
        <p:txBody>
          <a:bodyPr wrap="none" anchor="ctr"/>
          <a:lstStyle/>
          <a:p>
            <a:pPr algn="ctr">
              <a:defRPr/>
            </a:pPr>
            <a:r>
              <a:rPr lang="en-US" sz="2000">
                <a:solidFill>
                  <a:srgbClr val="FFC000"/>
                </a:solidFill>
                <a:latin typeface="Arial" charset="0"/>
                <a:sym typeface="Arial" charset="0"/>
              </a:rPr>
              <a:t>command</a:t>
            </a:r>
            <a:endParaRPr lang="en-US" sz="1600">
              <a:solidFill>
                <a:srgbClr val="FFC000"/>
              </a:solidFill>
              <a:latin typeface="Arial" charset="0"/>
              <a:sym typeface="Arial" charset="0"/>
            </a:endParaRPr>
          </a:p>
          <a:p>
            <a:pPr algn="ctr">
              <a:defRPr/>
            </a:pPr>
            <a:r>
              <a:rPr lang="en-US" sz="1600">
                <a:solidFill>
                  <a:schemeClr val="tx1"/>
                </a:solidFill>
                <a:latin typeface="Arial" charset="0"/>
                <a:sym typeface="Arial" charset="0"/>
              </a:rPr>
              <a:t>(20 char)</a:t>
            </a:r>
            <a:endParaRPr lang="en-US" sz="2800">
              <a:solidFill>
                <a:schemeClr val="tx1"/>
              </a:solidFill>
              <a:latin typeface="Arial" charset="0"/>
              <a:sym typeface="Arial" charset="0"/>
            </a:endParaRPr>
          </a:p>
        </p:txBody>
      </p:sp>
      <p:sp>
        <p:nvSpPr>
          <p:cNvPr id="11282" name="AutoShape 1040"/>
          <p:cNvSpPr>
            <a:spLocks/>
          </p:cNvSpPr>
          <p:nvPr/>
        </p:nvSpPr>
        <p:spPr bwMode="auto">
          <a:xfrm>
            <a:off x="5195888" y="3194050"/>
            <a:ext cx="287337" cy="1655763"/>
          </a:xfrm>
          <a:prstGeom prst="leftBrace">
            <a:avLst>
              <a:gd name="adj1" fmla="val 32761"/>
              <a:gd name="adj2" fmla="val 51921"/>
            </a:avLst>
          </a:prstGeom>
          <a:noFill/>
          <a:ln w="38100">
            <a:solidFill>
              <a:schemeClr val="tx1"/>
            </a:solidFill>
            <a:round/>
            <a:headEnd/>
            <a:tailEnd/>
          </a:ln>
        </p:spPr>
        <p:txBody>
          <a:bodyPr wrap="none" anchor="ctr"/>
          <a:lstStyle/>
          <a:p>
            <a:endParaRPr lang="it-IT">
              <a:solidFill>
                <a:schemeClr val="tx1"/>
              </a:solidFill>
            </a:endParaRPr>
          </a:p>
        </p:txBody>
      </p:sp>
      <p:sp>
        <p:nvSpPr>
          <p:cNvPr id="11283" name="AutoShape 1041"/>
          <p:cNvSpPr>
            <a:spLocks/>
          </p:cNvSpPr>
          <p:nvPr/>
        </p:nvSpPr>
        <p:spPr bwMode="auto">
          <a:xfrm>
            <a:off x="3413125" y="2743200"/>
            <a:ext cx="182563" cy="609600"/>
          </a:xfrm>
          <a:prstGeom prst="rightBrace">
            <a:avLst>
              <a:gd name="adj1" fmla="val 33499"/>
              <a:gd name="adj2" fmla="val 50000"/>
            </a:avLst>
          </a:prstGeom>
          <a:noFill/>
          <a:ln w="38100">
            <a:solidFill>
              <a:schemeClr val="tx1"/>
            </a:solidFill>
            <a:round/>
            <a:headEnd/>
            <a:tailEnd/>
          </a:ln>
        </p:spPr>
        <p:txBody>
          <a:bodyPr wrap="none" anchor="ctr"/>
          <a:lstStyle/>
          <a:p>
            <a:endParaRPr lang="it-IT">
              <a:solidFill>
                <a:schemeClr val="tx1"/>
              </a:solidFill>
            </a:endParaRPr>
          </a:p>
        </p:txBody>
      </p:sp>
      <p:sp>
        <p:nvSpPr>
          <p:cNvPr id="11284" name="Line 1042"/>
          <p:cNvSpPr>
            <a:spLocks noChangeShapeType="1"/>
          </p:cNvSpPr>
          <p:nvPr/>
        </p:nvSpPr>
        <p:spPr bwMode="auto">
          <a:xfrm>
            <a:off x="3733800" y="3048000"/>
            <a:ext cx="1295400" cy="990600"/>
          </a:xfrm>
          <a:prstGeom prst="line">
            <a:avLst/>
          </a:prstGeom>
          <a:noFill/>
          <a:ln w="38100">
            <a:solidFill>
              <a:schemeClr val="tx1"/>
            </a:solidFill>
            <a:round/>
            <a:headEnd type="triangle" w="med" len="med"/>
            <a:tailEnd type="triangle" w="med" len="med"/>
          </a:ln>
        </p:spPr>
        <p:txBody>
          <a:bodyPr/>
          <a:lstStyle/>
          <a:p>
            <a:endParaRPr lang="en-US"/>
          </a:p>
        </p:txBody>
      </p:sp>
    </p:spTree>
    <p:extLst>
      <p:ext uri="{BB962C8B-B14F-4D97-AF65-F5344CB8AC3E}">
        <p14:creationId xmlns:p14="http://schemas.microsoft.com/office/powerpoint/2010/main" val="2572443989"/>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pPr eaLnBrk="1" hangingPunct="1"/>
            <a:r>
              <a:rPr lang="en-US" smtClean="0"/>
              <a:t>strcpy() Vulnerability</a:t>
            </a:r>
          </a:p>
        </p:txBody>
      </p:sp>
      <p:sp>
        <p:nvSpPr>
          <p:cNvPr id="13315" name="Content Placeholder 2"/>
          <p:cNvSpPr>
            <a:spLocks noGrp="1"/>
          </p:cNvSpPr>
          <p:nvPr>
            <p:ph idx="1"/>
          </p:nvPr>
        </p:nvSpPr>
        <p:spPr>
          <a:xfrm>
            <a:off x="381000" y="5105400"/>
            <a:ext cx="5029200" cy="1295400"/>
          </a:xfrm>
        </p:spPr>
        <p:txBody>
          <a:bodyPr/>
          <a:lstStyle/>
          <a:p>
            <a:pPr eaLnBrk="1" hangingPunct="1">
              <a:spcBef>
                <a:spcPts val="400"/>
              </a:spcBef>
              <a:buClr>
                <a:srgbClr val="CCCCFF"/>
              </a:buClr>
              <a:buFont typeface="Arial"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defRPr/>
            </a:pPr>
            <a:r>
              <a:rPr lang="en-GB" sz="2000" dirty="0" err="1" smtClean="0">
                <a:solidFill>
                  <a:schemeClr val="accent2"/>
                </a:solidFill>
              </a:rPr>
              <a:t>argv</a:t>
            </a:r>
            <a:r>
              <a:rPr lang="en-GB" sz="2000" dirty="0" smtClean="0">
                <a:solidFill>
                  <a:schemeClr val="accent2"/>
                </a:solidFill>
              </a:rPr>
              <a:t>[1]</a:t>
            </a:r>
            <a:r>
              <a:rPr lang="en-GB" sz="2000" dirty="0" smtClean="0"/>
              <a:t> is the user input</a:t>
            </a:r>
          </a:p>
          <a:p>
            <a:pPr eaLnBrk="1" hangingPunct="1">
              <a:spcBef>
                <a:spcPts val="400"/>
              </a:spcBef>
              <a:buClr>
                <a:srgbClr val="CCCCFF"/>
              </a:buClr>
              <a:buFont typeface="Arial"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defRPr/>
            </a:pPr>
            <a:r>
              <a:rPr lang="en-GB" sz="2000" dirty="0" err="1" smtClean="0">
                <a:solidFill>
                  <a:schemeClr val="accent6"/>
                </a:solidFill>
              </a:rPr>
              <a:t>strcpy</a:t>
            </a:r>
            <a:r>
              <a:rPr lang="en-GB" sz="2000" dirty="0" smtClean="0">
                <a:solidFill>
                  <a:schemeClr val="accent6"/>
                </a:solidFill>
              </a:rPr>
              <a:t>(</a:t>
            </a:r>
            <a:r>
              <a:rPr lang="en-GB" sz="2000" dirty="0" err="1" smtClean="0">
                <a:solidFill>
                  <a:schemeClr val="accent6"/>
                </a:solidFill>
              </a:rPr>
              <a:t>dest</a:t>
            </a:r>
            <a:r>
              <a:rPr lang="en-GB" sz="2000" dirty="0" smtClean="0">
                <a:solidFill>
                  <a:schemeClr val="accent6"/>
                </a:solidFill>
              </a:rPr>
              <a:t>, </a:t>
            </a:r>
            <a:r>
              <a:rPr lang="en-GB" sz="2000" dirty="0" err="1" smtClean="0">
                <a:solidFill>
                  <a:schemeClr val="accent6"/>
                </a:solidFill>
              </a:rPr>
              <a:t>src</a:t>
            </a:r>
            <a:r>
              <a:rPr lang="en-GB" sz="2000" dirty="0" smtClean="0">
                <a:solidFill>
                  <a:schemeClr val="accent6"/>
                </a:solidFill>
              </a:rPr>
              <a:t>)  </a:t>
            </a:r>
            <a:r>
              <a:rPr lang="en-GB" sz="2000" dirty="0" smtClean="0"/>
              <a:t>does not check buffer</a:t>
            </a:r>
          </a:p>
          <a:p>
            <a:pPr eaLnBrk="1" hangingPunct="1">
              <a:spcBef>
                <a:spcPts val="400"/>
              </a:spcBef>
              <a:buClr>
                <a:srgbClr val="CCCCFF"/>
              </a:buClr>
              <a:buFont typeface="Arial"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defRPr/>
            </a:pPr>
            <a:r>
              <a:rPr lang="en-GB" sz="2000" dirty="0" err="1" smtClean="0">
                <a:solidFill>
                  <a:schemeClr val="accent6"/>
                </a:solidFill>
              </a:rPr>
              <a:t>strcat</a:t>
            </a:r>
            <a:r>
              <a:rPr lang="en-GB" sz="2000" dirty="0" smtClean="0">
                <a:solidFill>
                  <a:schemeClr val="accent6"/>
                </a:solidFill>
              </a:rPr>
              <a:t>(d, s)</a:t>
            </a:r>
            <a:r>
              <a:rPr lang="en-GB" sz="2000" dirty="0" smtClean="0"/>
              <a:t> concatenates strings</a:t>
            </a:r>
          </a:p>
        </p:txBody>
      </p:sp>
      <p:sp>
        <p:nvSpPr>
          <p:cNvPr id="18435" name="Date Placeholder 3"/>
          <p:cNvSpPr>
            <a:spLocks noGrp="1"/>
          </p:cNvSpPr>
          <p:nvPr>
            <p:ph type="dt" sz="quarter" idx="10"/>
          </p:nvPr>
        </p:nvSpPr>
        <p:spPr/>
        <p:txBody>
          <a:bodyPr/>
          <a:lstStyle/>
          <a:p>
            <a:pPr>
              <a:defRPr/>
            </a:pPr>
            <a:fld id="{D4663F89-6B70-4D04-A895-50008827724E}" type="datetime1">
              <a:rPr lang="en-US"/>
              <a:pPr>
                <a:defRPr/>
              </a:pPr>
              <a:t>1/9/2018</a:t>
            </a:fld>
            <a:endParaRPr lang="en-US" dirty="0"/>
          </a:p>
        </p:txBody>
      </p:sp>
      <p:sp>
        <p:nvSpPr>
          <p:cNvPr id="18436"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dirty="0"/>
              <a:t>Buffer Overflow</a:t>
            </a:r>
          </a:p>
        </p:txBody>
      </p:sp>
      <p:sp>
        <p:nvSpPr>
          <p:cNvPr id="18437"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73B7381D-0694-466C-A2B8-2B4CE155CC24}" type="slidenum">
              <a:rPr lang="en-US"/>
              <a:pPr>
                <a:defRPr/>
              </a:pPr>
              <a:t>39</a:t>
            </a:fld>
            <a:endParaRPr lang="en-US"/>
          </a:p>
        </p:txBody>
      </p:sp>
      <p:sp>
        <p:nvSpPr>
          <p:cNvPr id="7" name="Rectangle 3"/>
          <p:cNvSpPr>
            <a:spLocks noChangeArrowheads="1"/>
          </p:cNvSpPr>
          <p:nvPr/>
        </p:nvSpPr>
        <p:spPr bwMode="auto">
          <a:xfrm>
            <a:off x="381000" y="1219200"/>
            <a:ext cx="4343400" cy="3847207"/>
          </a:xfrm>
          <a:prstGeom prst="rect">
            <a:avLst/>
          </a:prstGeom>
          <a:solidFill>
            <a:schemeClr val="bg2">
              <a:lumMod val="75000"/>
            </a:schemeClr>
          </a:solidFill>
          <a:ln>
            <a:headEnd/>
            <a:tailEnd/>
          </a:ln>
        </p:spPr>
        <p:style>
          <a:lnRef idx="0">
            <a:schemeClr val="accent1"/>
          </a:lnRef>
          <a:fillRef idx="3">
            <a:schemeClr val="accent1"/>
          </a:fillRef>
          <a:effectRef idx="3">
            <a:schemeClr val="accent1"/>
          </a:effectRef>
          <a:fontRef idx="minor">
            <a:schemeClr val="lt1"/>
          </a:fontRef>
        </p:style>
        <p:txBody>
          <a:bodyPr>
            <a:spAutoFit/>
          </a:bodyPr>
          <a:lstStyle/>
          <a:p>
            <a:pPr>
              <a:spcBef>
                <a:spcPts val="0"/>
              </a:spcBef>
              <a:defRPr/>
            </a:pPr>
            <a:r>
              <a:rPr lang="en-GB" sz="2400" kern="0" dirty="0" err="1">
                <a:solidFill>
                  <a:schemeClr val="accent2"/>
                </a:solidFill>
                <a:cs typeface="Arial" pitchFamily="34" charset="0"/>
                <a:sym typeface="Arial" charset="0"/>
              </a:rPr>
              <a:t>domain.c</a:t>
            </a:r>
            <a:endParaRPr lang="en-US" sz="2400" dirty="0">
              <a:solidFill>
                <a:schemeClr val="accent2"/>
              </a:solidFill>
              <a:cs typeface="Arial" pitchFamily="34" charset="0"/>
              <a:sym typeface="Arial" charset="0"/>
            </a:endParaRPr>
          </a:p>
          <a:p>
            <a:pPr>
              <a:spcBef>
                <a:spcPts val="0"/>
              </a:spcBef>
              <a:defRPr/>
            </a:pPr>
            <a:r>
              <a:rPr lang="en-US" sz="2000" dirty="0">
                <a:solidFill>
                  <a:schemeClr val="tx1"/>
                </a:solidFill>
                <a:cs typeface="Arial" pitchFamily="34" charset="0"/>
                <a:sym typeface="Arial" charset="0"/>
              </a:rPr>
              <a:t>Main(</a:t>
            </a:r>
            <a:r>
              <a:rPr lang="en-US" sz="2000" dirty="0" err="1">
                <a:solidFill>
                  <a:schemeClr val="tx1"/>
                </a:solidFill>
                <a:cs typeface="Arial" pitchFamily="34" charset="0"/>
                <a:sym typeface="Arial" charset="0"/>
              </a:rPr>
              <a:t>int</a:t>
            </a: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argc</a:t>
            </a:r>
            <a:r>
              <a:rPr lang="en-US" sz="2000" dirty="0">
                <a:solidFill>
                  <a:schemeClr val="tx1"/>
                </a:solidFill>
                <a:cs typeface="Arial" pitchFamily="34" charset="0"/>
                <a:sym typeface="Arial" charset="0"/>
              </a:rPr>
              <a:t>, char </a:t>
            </a:r>
            <a:r>
              <a:rPr lang="en-US" sz="2000" dirty="0">
                <a:solidFill>
                  <a:srgbClr val="33CC33"/>
                </a:solidFill>
                <a:cs typeface="Arial" pitchFamily="34" charset="0"/>
                <a:sym typeface="Arial" charset="0"/>
              </a:rPr>
              <a:t>*</a:t>
            </a:r>
            <a:r>
              <a:rPr lang="en-US" sz="2000" dirty="0" err="1">
                <a:solidFill>
                  <a:srgbClr val="33CC33"/>
                </a:solidFill>
                <a:cs typeface="Arial" pitchFamily="34" charset="0"/>
                <a:sym typeface="Arial" charset="0"/>
              </a:rPr>
              <a:t>argv</a:t>
            </a:r>
            <a:r>
              <a:rPr lang="en-US" sz="2000" dirty="0">
                <a:solidFill>
                  <a:srgbClr val="33CC33"/>
                </a:solidFill>
                <a:cs typeface="Arial" pitchFamily="34" charset="0"/>
                <a:sym typeface="Arial" charset="0"/>
              </a:rPr>
              <a:t>[]</a:t>
            </a:r>
            <a:r>
              <a:rPr lang="en-US" sz="2000" dirty="0">
                <a:solidFill>
                  <a:schemeClr val="tx1"/>
                </a:solidFill>
                <a:cs typeface="Arial" pitchFamily="34" charset="0"/>
                <a:sym typeface="Arial" charset="0"/>
              </a:rPr>
              <a:t>) </a:t>
            </a:r>
          </a:p>
          <a:p>
            <a:pPr>
              <a:spcBef>
                <a:spcPts val="0"/>
              </a:spcBef>
              <a:defRPr/>
            </a:pPr>
            <a:r>
              <a:rPr lang="en-US" sz="2000" dirty="0">
                <a:solidFill>
                  <a:schemeClr val="tx1"/>
                </a:solidFill>
                <a:cs typeface="Arial" pitchFamily="34" charset="0"/>
                <a:sym typeface="Arial" charset="0"/>
              </a:rPr>
              <a:t>/*get </a:t>
            </a:r>
            <a:r>
              <a:rPr lang="en-US" sz="2000" dirty="0" err="1">
                <a:solidFill>
                  <a:schemeClr val="tx1"/>
                </a:solidFill>
                <a:cs typeface="Arial" pitchFamily="34" charset="0"/>
                <a:sym typeface="Arial" charset="0"/>
              </a:rPr>
              <a:t>user_input</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char </a:t>
            </a:r>
            <a:r>
              <a:rPr lang="en-US" sz="2000" dirty="0">
                <a:solidFill>
                  <a:schemeClr val="accent2"/>
                </a:solidFill>
                <a:cs typeface="Arial" pitchFamily="34" charset="0"/>
                <a:sym typeface="Arial" charset="0"/>
              </a:rPr>
              <a:t>var1[15</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char </a:t>
            </a:r>
            <a:r>
              <a:rPr lang="en-US" sz="2000" dirty="0">
                <a:solidFill>
                  <a:srgbClr val="FFC000"/>
                </a:solidFill>
                <a:cs typeface="Arial" pitchFamily="34" charset="0"/>
                <a:sym typeface="Arial" charset="0"/>
              </a:rPr>
              <a:t>command</a:t>
            </a:r>
            <a:r>
              <a:rPr lang="en-US" sz="2000" dirty="0">
                <a:solidFill>
                  <a:schemeClr val="tx1"/>
                </a:solidFill>
                <a:cs typeface="Arial" pitchFamily="34" charset="0"/>
                <a:sym typeface="Arial" charset="0"/>
              </a:rPr>
              <a:t>[20];	</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strcpy</a:t>
            </a:r>
            <a:r>
              <a:rPr lang="en-US" sz="2000" dirty="0">
                <a:solidFill>
                  <a:schemeClr val="tx1"/>
                </a:solidFill>
                <a:cs typeface="Arial" pitchFamily="34" charset="0"/>
                <a:sym typeface="Arial" charset="0"/>
              </a:rPr>
              <a:t>(command, “</a:t>
            </a:r>
            <a:r>
              <a:rPr lang="en-US" sz="2000" dirty="0" err="1">
                <a:solidFill>
                  <a:schemeClr val="tx1"/>
                </a:solidFill>
                <a:cs typeface="Arial" pitchFamily="34" charset="0"/>
                <a:sym typeface="Arial" charset="0"/>
              </a:rPr>
              <a:t>whois</a:t>
            </a:r>
            <a:r>
              <a:rPr lang="en-US" sz="2000" dirty="0">
                <a:solidFill>
                  <a:schemeClr val="tx1"/>
                </a:solidFill>
                <a:cs typeface="Arial" pitchFamily="34" charset="0"/>
                <a:sym typeface="Arial" charset="0"/>
              </a:rPr>
              <a:t> ");</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strcat</a:t>
            </a:r>
            <a:r>
              <a:rPr lang="en-US" sz="2000" dirty="0">
                <a:solidFill>
                  <a:schemeClr val="tx1"/>
                </a:solidFill>
                <a:cs typeface="Arial" pitchFamily="34" charset="0"/>
                <a:sym typeface="Arial" charset="0"/>
              </a:rPr>
              <a:t>(command, </a:t>
            </a:r>
            <a:r>
              <a:rPr lang="en-US" sz="2000" dirty="0" err="1">
                <a:solidFill>
                  <a:srgbClr val="33CC33"/>
                </a:solidFill>
                <a:cs typeface="Arial" pitchFamily="34" charset="0"/>
                <a:sym typeface="Arial" charset="0"/>
              </a:rPr>
              <a:t>argv</a:t>
            </a:r>
            <a:r>
              <a:rPr lang="en-US" sz="2000" dirty="0">
                <a:solidFill>
                  <a:srgbClr val="33CC33"/>
                </a:solidFill>
                <a:cs typeface="Arial" pitchFamily="34" charset="0"/>
                <a:sym typeface="Arial" charset="0"/>
              </a:rPr>
              <a:t>[1</a:t>
            </a:r>
            <a:r>
              <a:rPr lang="en-US" sz="2000" dirty="0">
                <a:solidFill>
                  <a:srgbClr val="00B050"/>
                </a:solidFill>
                <a:cs typeface="Arial" pitchFamily="34" charset="0"/>
                <a:sym typeface="Arial" charset="0"/>
              </a:rPr>
              <a:t>]</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strcpy</a:t>
            </a:r>
            <a:r>
              <a:rPr lang="en-US" sz="2000" dirty="0">
                <a:solidFill>
                  <a:schemeClr val="tx1"/>
                </a:solidFill>
                <a:cs typeface="Arial" pitchFamily="34" charset="0"/>
                <a:sym typeface="Arial" charset="0"/>
              </a:rPr>
              <a:t>(var1, </a:t>
            </a:r>
            <a:r>
              <a:rPr lang="en-US" sz="2000" dirty="0" err="1">
                <a:solidFill>
                  <a:srgbClr val="00B050"/>
                </a:solidFill>
                <a:cs typeface="Arial" pitchFamily="34" charset="0"/>
                <a:sym typeface="Arial" charset="0"/>
              </a:rPr>
              <a:t>argv</a:t>
            </a:r>
            <a:r>
              <a:rPr lang="en-US" sz="2000" dirty="0">
                <a:solidFill>
                  <a:srgbClr val="00B050"/>
                </a:solidFill>
                <a:cs typeface="Arial" pitchFamily="34" charset="0"/>
                <a:sym typeface="Arial" charset="0"/>
              </a:rPr>
              <a:t>[1]</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r>
              <a:rPr lang="en-US" sz="2000" dirty="0" err="1">
                <a:solidFill>
                  <a:schemeClr val="tx1"/>
                </a:solidFill>
                <a:cs typeface="Arial" pitchFamily="34" charset="0"/>
                <a:sym typeface="Arial" charset="0"/>
              </a:rPr>
              <a:t>printf</a:t>
            </a:r>
            <a:r>
              <a:rPr lang="en-US" sz="2000" dirty="0">
                <a:solidFill>
                  <a:schemeClr val="tx1"/>
                </a:solidFill>
                <a:cs typeface="Arial" pitchFamily="34" charset="0"/>
                <a:sym typeface="Arial" charset="0"/>
              </a:rPr>
              <a:t>(var1);</a:t>
            </a:r>
          </a:p>
          <a:p>
            <a:pPr>
              <a:spcBef>
                <a:spcPts val="0"/>
              </a:spcBef>
              <a:defRPr/>
            </a:pPr>
            <a:r>
              <a:rPr lang="en-US" sz="2000" dirty="0">
                <a:solidFill>
                  <a:schemeClr val="tx1"/>
                </a:solidFill>
                <a:cs typeface="Arial" pitchFamily="34" charset="0"/>
                <a:sym typeface="Arial" charset="0"/>
              </a:rPr>
              <a:t>    system(</a:t>
            </a:r>
            <a:r>
              <a:rPr lang="en-US" sz="2000" dirty="0">
                <a:solidFill>
                  <a:srgbClr val="FFC000"/>
                </a:solidFill>
                <a:cs typeface="Arial" pitchFamily="34" charset="0"/>
                <a:sym typeface="Arial" charset="0"/>
              </a:rPr>
              <a:t>command</a:t>
            </a:r>
            <a:r>
              <a:rPr lang="en-US" sz="2000" dirty="0">
                <a:solidFill>
                  <a:schemeClr val="tx1"/>
                </a:solidFill>
                <a:cs typeface="Arial" pitchFamily="34" charset="0"/>
                <a:sym typeface="Arial" charset="0"/>
              </a:rPr>
              <a:t>);</a:t>
            </a:r>
          </a:p>
          <a:p>
            <a:pPr>
              <a:spcBef>
                <a:spcPts val="0"/>
              </a:spcBef>
              <a:defRPr/>
            </a:pPr>
            <a:r>
              <a:rPr lang="en-US" sz="2000" dirty="0">
                <a:solidFill>
                  <a:schemeClr val="tx1"/>
                </a:solidFill>
                <a:cs typeface="Arial" pitchFamily="34" charset="0"/>
                <a:sym typeface="Arial" charset="0"/>
              </a:rPr>
              <a:t>}  </a:t>
            </a:r>
          </a:p>
        </p:txBody>
      </p:sp>
      <p:sp>
        <p:nvSpPr>
          <p:cNvPr id="12298" name="AutoShape 1040"/>
          <p:cNvSpPr>
            <a:spLocks/>
          </p:cNvSpPr>
          <p:nvPr/>
        </p:nvSpPr>
        <p:spPr bwMode="auto">
          <a:xfrm>
            <a:off x="5195888" y="3041650"/>
            <a:ext cx="287337" cy="1655763"/>
          </a:xfrm>
          <a:prstGeom prst="leftBrace">
            <a:avLst>
              <a:gd name="adj1" fmla="val 32761"/>
              <a:gd name="adj2" fmla="val 51921"/>
            </a:avLst>
          </a:prstGeom>
          <a:noFill/>
          <a:ln w="38100">
            <a:solidFill>
              <a:schemeClr val="tx1"/>
            </a:solidFill>
            <a:round/>
            <a:headEnd/>
            <a:tailEnd/>
          </a:ln>
        </p:spPr>
        <p:txBody>
          <a:bodyPr wrap="none" anchor="ctr"/>
          <a:lstStyle/>
          <a:p>
            <a:endParaRPr lang="it-IT">
              <a:solidFill>
                <a:schemeClr val="tx1"/>
              </a:solidFill>
            </a:endParaRPr>
          </a:p>
        </p:txBody>
      </p:sp>
      <p:sp>
        <p:nvSpPr>
          <p:cNvPr id="12299" name="AutoShape 1041"/>
          <p:cNvSpPr>
            <a:spLocks/>
          </p:cNvSpPr>
          <p:nvPr/>
        </p:nvSpPr>
        <p:spPr bwMode="auto">
          <a:xfrm>
            <a:off x="3413125" y="2514600"/>
            <a:ext cx="182563" cy="609600"/>
          </a:xfrm>
          <a:prstGeom prst="rightBrace">
            <a:avLst>
              <a:gd name="adj1" fmla="val 33499"/>
              <a:gd name="adj2" fmla="val 50000"/>
            </a:avLst>
          </a:prstGeom>
          <a:noFill/>
          <a:ln w="38100">
            <a:solidFill>
              <a:schemeClr val="tx1"/>
            </a:solidFill>
            <a:round/>
            <a:headEnd/>
            <a:tailEnd/>
          </a:ln>
        </p:spPr>
        <p:txBody>
          <a:bodyPr wrap="none" anchor="ctr"/>
          <a:lstStyle/>
          <a:p>
            <a:endParaRPr lang="it-IT">
              <a:solidFill>
                <a:schemeClr val="tx1"/>
              </a:solidFill>
            </a:endParaRPr>
          </a:p>
        </p:txBody>
      </p:sp>
      <p:sp>
        <p:nvSpPr>
          <p:cNvPr id="12300" name="Line 1042"/>
          <p:cNvSpPr>
            <a:spLocks noChangeShapeType="1"/>
          </p:cNvSpPr>
          <p:nvPr/>
        </p:nvSpPr>
        <p:spPr bwMode="auto">
          <a:xfrm>
            <a:off x="3733800" y="2895600"/>
            <a:ext cx="1295400" cy="990600"/>
          </a:xfrm>
          <a:prstGeom prst="line">
            <a:avLst/>
          </a:prstGeom>
          <a:noFill/>
          <a:ln w="38100">
            <a:solidFill>
              <a:schemeClr val="tx1"/>
            </a:solidFill>
            <a:round/>
            <a:headEnd type="triangle" w="med" len="med"/>
            <a:tailEnd type="triangle" w="med" len="med"/>
          </a:ln>
        </p:spPr>
        <p:txBody>
          <a:bodyPr/>
          <a:lstStyle/>
          <a:p>
            <a:endParaRPr lang="en-US"/>
          </a:p>
        </p:txBody>
      </p:sp>
      <p:grpSp>
        <p:nvGrpSpPr>
          <p:cNvPr id="12301" name="Group 4"/>
          <p:cNvGrpSpPr>
            <a:grpSpLocks/>
          </p:cNvGrpSpPr>
          <p:nvPr/>
        </p:nvGrpSpPr>
        <p:grpSpPr bwMode="auto">
          <a:xfrm>
            <a:off x="5707063" y="1752600"/>
            <a:ext cx="1676400" cy="4446588"/>
            <a:chOff x="960" y="768"/>
            <a:chExt cx="1056" cy="1968"/>
          </a:xfrm>
        </p:grpSpPr>
        <p:sp>
          <p:nvSpPr>
            <p:cNvPr id="12313" name="Line 5"/>
            <p:cNvSpPr>
              <a:spLocks noChangeShapeType="1"/>
            </p:cNvSpPr>
            <p:nvPr/>
          </p:nvSpPr>
          <p:spPr bwMode="auto">
            <a:xfrm>
              <a:off x="960" y="768"/>
              <a:ext cx="0" cy="1968"/>
            </a:xfrm>
            <a:prstGeom prst="line">
              <a:avLst/>
            </a:prstGeom>
            <a:noFill/>
            <a:ln w="38100">
              <a:solidFill>
                <a:schemeClr val="tx1"/>
              </a:solidFill>
              <a:round/>
              <a:headEnd/>
              <a:tailEnd/>
            </a:ln>
          </p:spPr>
          <p:txBody>
            <a:bodyPr wrap="none" anchor="ctr"/>
            <a:lstStyle/>
            <a:p>
              <a:endParaRPr lang="en-US"/>
            </a:p>
          </p:txBody>
        </p:sp>
        <p:sp>
          <p:nvSpPr>
            <p:cNvPr id="12314" name="Line 6"/>
            <p:cNvSpPr>
              <a:spLocks noChangeShapeType="1"/>
            </p:cNvSpPr>
            <p:nvPr/>
          </p:nvSpPr>
          <p:spPr bwMode="auto">
            <a:xfrm>
              <a:off x="2016" y="768"/>
              <a:ext cx="0" cy="1968"/>
            </a:xfrm>
            <a:prstGeom prst="line">
              <a:avLst/>
            </a:prstGeom>
            <a:noFill/>
            <a:ln w="38100">
              <a:solidFill>
                <a:schemeClr val="tx1"/>
              </a:solidFill>
              <a:round/>
              <a:headEnd/>
              <a:tailEnd/>
            </a:ln>
          </p:spPr>
          <p:txBody>
            <a:bodyPr wrap="none" anchor="ctr"/>
            <a:lstStyle/>
            <a:p>
              <a:endParaRPr lang="en-US"/>
            </a:p>
          </p:txBody>
        </p:sp>
      </p:grpSp>
      <p:sp>
        <p:nvSpPr>
          <p:cNvPr id="12302" name="Rectangle 1033"/>
          <p:cNvSpPr>
            <a:spLocks noChangeArrowheads="1"/>
          </p:cNvSpPr>
          <p:nvPr/>
        </p:nvSpPr>
        <p:spPr bwMode="auto">
          <a:xfrm>
            <a:off x="5715000" y="3124200"/>
            <a:ext cx="1676400" cy="661988"/>
          </a:xfrm>
          <a:prstGeom prst="rect">
            <a:avLst/>
          </a:prstGeom>
          <a:solidFill>
            <a:schemeClr val="accent1"/>
          </a:solidFill>
          <a:ln w="38100">
            <a:solidFill>
              <a:schemeClr val="tx1"/>
            </a:solidFill>
            <a:miter lim="800000"/>
            <a:headEnd/>
            <a:tailEnd/>
          </a:ln>
        </p:spPr>
        <p:txBody>
          <a:bodyPr wrap="none" anchor="ctr"/>
          <a:lstStyle/>
          <a:p>
            <a:pPr algn="ctr"/>
            <a:r>
              <a:rPr lang="en-US" sz="1600">
                <a:solidFill>
                  <a:srgbClr val="FF0000"/>
                </a:solidFill>
              </a:rPr>
              <a:t>var1</a:t>
            </a:r>
            <a:r>
              <a:rPr lang="en-US" sz="1600">
                <a:solidFill>
                  <a:schemeClr val="tx1"/>
                </a:solidFill>
              </a:rPr>
              <a:t> (15 char) </a:t>
            </a:r>
            <a:endParaRPr lang="en-US" sz="2800">
              <a:solidFill>
                <a:schemeClr val="tx1"/>
              </a:solidFill>
            </a:endParaRPr>
          </a:p>
        </p:txBody>
      </p:sp>
      <p:sp>
        <p:nvSpPr>
          <p:cNvPr id="2" name="Rectangle 1039"/>
          <p:cNvSpPr>
            <a:spLocks noChangeArrowheads="1"/>
          </p:cNvSpPr>
          <p:nvPr/>
        </p:nvSpPr>
        <p:spPr bwMode="auto">
          <a:xfrm>
            <a:off x="5716588" y="3810000"/>
            <a:ext cx="1662112" cy="1028700"/>
          </a:xfrm>
          <a:prstGeom prst="rect">
            <a:avLst/>
          </a:prstGeom>
          <a:solidFill>
            <a:schemeClr val="bg2">
              <a:lumMod val="75000"/>
            </a:schemeClr>
          </a:solidFill>
          <a:ln w="38100">
            <a:solidFill>
              <a:schemeClr val="tx1"/>
            </a:solidFill>
            <a:miter lim="800000"/>
            <a:headEnd/>
            <a:tailEnd/>
          </a:ln>
        </p:spPr>
        <p:txBody>
          <a:bodyPr wrap="none" anchor="ctr"/>
          <a:lstStyle/>
          <a:p>
            <a:pPr algn="ctr">
              <a:defRPr/>
            </a:pPr>
            <a:r>
              <a:rPr lang="en-US" sz="1600" dirty="0">
                <a:solidFill>
                  <a:srgbClr val="FFC000"/>
                </a:solidFill>
                <a:latin typeface="Arial" charset="0"/>
                <a:sym typeface="Arial" charset="0"/>
              </a:rPr>
              <a:t>command</a:t>
            </a:r>
          </a:p>
          <a:p>
            <a:pPr algn="ctr">
              <a:defRPr/>
            </a:pPr>
            <a:r>
              <a:rPr lang="en-US" sz="1600" dirty="0">
                <a:solidFill>
                  <a:schemeClr val="tx1"/>
                </a:solidFill>
                <a:latin typeface="Arial" charset="0"/>
                <a:sym typeface="Arial" charset="0"/>
              </a:rPr>
              <a:t>(20 char)</a:t>
            </a:r>
            <a:endParaRPr lang="en-US" sz="2800" dirty="0">
              <a:solidFill>
                <a:schemeClr val="tx1"/>
              </a:solidFill>
              <a:latin typeface="Arial" charset="0"/>
              <a:sym typeface="Arial" charset="0"/>
            </a:endParaRPr>
          </a:p>
        </p:txBody>
      </p:sp>
      <p:sp>
        <p:nvSpPr>
          <p:cNvPr id="16" name="Rectangle 28"/>
          <p:cNvSpPr>
            <a:spLocks noChangeArrowheads="1"/>
          </p:cNvSpPr>
          <p:nvPr/>
        </p:nvSpPr>
        <p:spPr bwMode="auto">
          <a:xfrm>
            <a:off x="5715000" y="3124200"/>
            <a:ext cx="1662113" cy="685800"/>
          </a:xfrm>
          <a:prstGeom prst="rect">
            <a:avLst/>
          </a:prstGeom>
          <a:solidFill>
            <a:schemeClr val="accent3"/>
          </a:solidFill>
          <a:ln w="38100">
            <a:solidFill>
              <a:schemeClr val="tx1"/>
            </a:solidFill>
            <a:miter lim="800000"/>
            <a:headEnd/>
            <a:tailEnd/>
          </a:ln>
        </p:spPr>
        <p:txBody>
          <a:bodyPr wrap="none" anchor="ctr"/>
          <a:lstStyle/>
          <a:p>
            <a:pPr algn="ctr">
              <a:defRPr/>
            </a:pPr>
            <a:r>
              <a:rPr lang="en-US" sz="1600" b="1">
                <a:solidFill>
                  <a:schemeClr val="tx1"/>
                </a:solidFill>
                <a:latin typeface="Arial" charset="0"/>
                <a:sym typeface="Arial" charset="0"/>
              </a:rPr>
              <a:t>argv[1] </a:t>
            </a:r>
            <a:br>
              <a:rPr lang="en-US" sz="1600" b="1">
                <a:solidFill>
                  <a:schemeClr val="tx1"/>
                </a:solidFill>
                <a:latin typeface="Arial" charset="0"/>
                <a:sym typeface="Arial" charset="0"/>
              </a:rPr>
            </a:br>
            <a:r>
              <a:rPr lang="en-US" sz="1600" b="1">
                <a:solidFill>
                  <a:schemeClr val="tx1"/>
                </a:solidFill>
                <a:latin typeface="Arial" charset="0"/>
                <a:sym typeface="Arial" charset="0"/>
              </a:rPr>
              <a:t>(15 char)</a:t>
            </a:r>
            <a:r>
              <a:rPr lang="en-US" sz="2800">
                <a:solidFill>
                  <a:schemeClr val="tx1"/>
                </a:solidFill>
                <a:latin typeface="Arial" charset="0"/>
                <a:sym typeface="Arial" charset="0"/>
              </a:rPr>
              <a:t> </a:t>
            </a:r>
            <a:endParaRPr lang="en-US" sz="1600" b="1">
              <a:solidFill>
                <a:schemeClr val="tx1"/>
              </a:solidFill>
              <a:latin typeface="Arial" charset="0"/>
              <a:sym typeface="Arial" charset="0"/>
            </a:endParaRPr>
          </a:p>
        </p:txBody>
      </p:sp>
      <p:sp>
        <p:nvSpPr>
          <p:cNvPr id="17" name="Rectangle 28"/>
          <p:cNvSpPr>
            <a:spLocks noChangeArrowheads="1"/>
          </p:cNvSpPr>
          <p:nvPr/>
        </p:nvSpPr>
        <p:spPr bwMode="auto">
          <a:xfrm>
            <a:off x="5729288" y="3124200"/>
            <a:ext cx="1662112" cy="990600"/>
          </a:xfrm>
          <a:prstGeom prst="rect">
            <a:avLst/>
          </a:prstGeom>
          <a:solidFill>
            <a:schemeClr val="accent3">
              <a:lumMod val="40000"/>
              <a:lumOff val="60000"/>
            </a:schemeClr>
          </a:solidFill>
          <a:ln w="38100">
            <a:solidFill>
              <a:schemeClr val="tx1"/>
            </a:solidFill>
            <a:miter lim="800000"/>
            <a:headEnd/>
            <a:tailEnd/>
          </a:ln>
        </p:spPr>
        <p:txBody>
          <a:bodyPr wrap="none" anchor="ctr"/>
          <a:lstStyle/>
          <a:p>
            <a:pPr algn="ctr">
              <a:defRPr/>
            </a:pPr>
            <a:r>
              <a:rPr lang="en-US" sz="1600" b="1" dirty="0" err="1">
                <a:solidFill>
                  <a:schemeClr val="accent2"/>
                </a:solidFill>
                <a:latin typeface="Arial" charset="0"/>
                <a:sym typeface="Arial" charset="0"/>
              </a:rPr>
              <a:t>argv</a:t>
            </a:r>
            <a:r>
              <a:rPr lang="en-US" sz="1600" b="1" dirty="0">
                <a:solidFill>
                  <a:schemeClr val="accent2"/>
                </a:solidFill>
                <a:latin typeface="Arial" charset="0"/>
                <a:sym typeface="Arial" charset="0"/>
              </a:rPr>
              <a:t>[1]</a:t>
            </a:r>
            <a:r>
              <a:rPr lang="en-US" sz="1600" b="1" dirty="0">
                <a:solidFill>
                  <a:schemeClr val="tx1"/>
                </a:solidFill>
                <a:latin typeface="Arial" charset="0"/>
                <a:sym typeface="Arial" charset="0"/>
              </a:rPr>
              <a:t/>
            </a:r>
            <a:br>
              <a:rPr lang="en-US" sz="1600" b="1" dirty="0">
                <a:solidFill>
                  <a:schemeClr val="tx1"/>
                </a:solidFill>
                <a:latin typeface="Arial" charset="0"/>
                <a:sym typeface="Arial" charset="0"/>
              </a:rPr>
            </a:br>
            <a:r>
              <a:rPr lang="en-US" sz="1600" b="1" dirty="0">
                <a:solidFill>
                  <a:schemeClr val="tx1"/>
                </a:solidFill>
                <a:latin typeface="Arial" charset="0"/>
                <a:sym typeface="Arial" charset="0"/>
              </a:rPr>
              <a:t>(20 char)</a:t>
            </a:r>
            <a:endParaRPr lang="en-US" sz="2800" dirty="0">
              <a:solidFill>
                <a:schemeClr val="tx1"/>
              </a:solidFill>
              <a:latin typeface="Arial" charset="0"/>
              <a:sym typeface="Arial" charset="0"/>
            </a:endParaRPr>
          </a:p>
        </p:txBody>
      </p:sp>
      <p:sp>
        <p:nvSpPr>
          <p:cNvPr id="12306" name="Text Box 7"/>
          <p:cNvSpPr txBox="1">
            <a:spLocks noChangeArrowheads="1"/>
          </p:cNvSpPr>
          <p:nvPr/>
        </p:nvSpPr>
        <p:spPr bwMode="auto">
          <a:xfrm>
            <a:off x="5791200" y="1371600"/>
            <a:ext cx="1557338" cy="923925"/>
          </a:xfrm>
          <a:prstGeom prst="rect">
            <a:avLst/>
          </a:prstGeom>
          <a:noFill/>
          <a:ln w="9525">
            <a:noFill/>
            <a:miter lim="800000"/>
            <a:headEnd/>
            <a:tailEnd/>
          </a:ln>
        </p:spPr>
        <p:txBody>
          <a:bodyPr wrap="none">
            <a:spAutoFit/>
          </a:bodyPr>
          <a:lstStyle/>
          <a:p>
            <a:r>
              <a:rPr lang="en-US" sz="1800">
                <a:solidFill>
                  <a:schemeClr val="tx1"/>
                </a:solidFill>
              </a:rPr>
              <a:t>Top of</a:t>
            </a:r>
          </a:p>
          <a:p>
            <a:r>
              <a:rPr lang="en-US" sz="1800">
                <a:solidFill>
                  <a:schemeClr val="tx1"/>
                </a:solidFill>
              </a:rPr>
              <a:t>Memory</a:t>
            </a:r>
          </a:p>
          <a:p>
            <a:r>
              <a:rPr lang="en-US" sz="1800">
                <a:solidFill>
                  <a:schemeClr val="tx1"/>
                </a:solidFill>
              </a:rPr>
              <a:t>0xFFFFFFFF</a:t>
            </a:r>
          </a:p>
        </p:txBody>
      </p:sp>
      <p:sp>
        <p:nvSpPr>
          <p:cNvPr id="12307" name="Text Box 8"/>
          <p:cNvSpPr txBox="1">
            <a:spLocks noChangeArrowheads="1"/>
          </p:cNvSpPr>
          <p:nvPr/>
        </p:nvSpPr>
        <p:spPr bwMode="auto">
          <a:xfrm>
            <a:off x="5867400" y="5562600"/>
            <a:ext cx="1454150" cy="923925"/>
          </a:xfrm>
          <a:prstGeom prst="rect">
            <a:avLst/>
          </a:prstGeom>
          <a:noFill/>
          <a:ln w="9525">
            <a:noFill/>
            <a:miter lim="800000"/>
            <a:headEnd/>
            <a:tailEnd/>
          </a:ln>
        </p:spPr>
        <p:txBody>
          <a:bodyPr wrap="none">
            <a:spAutoFit/>
          </a:bodyPr>
          <a:lstStyle/>
          <a:p>
            <a:r>
              <a:rPr lang="en-US" sz="1800">
                <a:solidFill>
                  <a:schemeClr val="tx1"/>
                </a:solidFill>
              </a:rPr>
              <a:t>Bottom of</a:t>
            </a:r>
          </a:p>
          <a:p>
            <a:r>
              <a:rPr lang="en-US" sz="1800">
                <a:solidFill>
                  <a:schemeClr val="tx1"/>
                </a:solidFill>
              </a:rPr>
              <a:t>Memory</a:t>
            </a:r>
          </a:p>
          <a:p>
            <a:r>
              <a:rPr lang="en-US" sz="1800">
                <a:solidFill>
                  <a:schemeClr val="tx1"/>
                </a:solidFill>
              </a:rPr>
              <a:t>0x00000000</a:t>
            </a:r>
          </a:p>
        </p:txBody>
      </p:sp>
      <p:sp>
        <p:nvSpPr>
          <p:cNvPr id="12308" name="Text Box 11"/>
          <p:cNvSpPr txBox="1">
            <a:spLocks noChangeArrowheads="1"/>
          </p:cNvSpPr>
          <p:nvPr/>
        </p:nvSpPr>
        <p:spPr bwMode="auto">
          <a:xfrm>
            <a:off x="6300788" y="5078413"/>
            <a:ext cx="242887" cy="409575"/>
          </a:xfrm>
          <a:prstGeom prst="rect">
            <a:avLst/>
          </a:prstGeom>
          <a:noFill/>
          <a:ln w="9525">
            <a:noFill/>
            <a:miter lim="800000"/>
            <a:headEnd/>
            <a:tailEnd/>
          </a:ln>
        </p:spPr>
        <p:txBody>
          <a:bodyPr wrap="none">
            <a:spAutoFit/>
          </a:bodyPr>
          <a:lstStyle/>
          <a:p>
            <a:pPr>
              <a:lnSpc>
                <a:spcPct val="40000"/>
              </a:lnSpc>
            </a:pPr>
            <a:r>
              <a:rPr lang="en-US" sz="1600" b="1">
                <a:solidFill>
                  <a:schemeClr val="tx1"/>
                </a:solidFill>
              </a:rPr>
              <a:t>.</a:t>
            </a:r>
          </a:p>
          <a:p>
            <a:pPr>
              <a:lnSpc>
                <a:spcPct val="40000"/>
              </a:lnSpc>
            </a:pPr>
            <a:r>
              <a:rPr lang="en-US" sz="1600" b="1">
                <a:solidFill>
                  <a:schemeClr val="tx1"/>
                </a:solidFill>
              </a:rPr>
              <a:t>.</a:t>
            </a:r>
          </a:p>
          <a:p>
            <a:pPr>
              <a:lnSpc>
                <a:spcPct val="40000"/>
              </a:lnSpc>
            </a:pPr>
            <a:r>
              <a:rPr lang="en-US" sz="1600" b="1">
                <a:solidFill>
                  <a:schemeClr val="tx1"/>
                </a:solidFill>
              </a:rPr>
              <a:t>.</a:t>
            </a:r>
          </a:p>
        </p:txBody>
      </p:sp>
      <p:sp>
        <p:nvSpPr>
          <p:cNvPr id="12309" name="Line 13"/>
          <p:cNvSpPr>
            <a:spLocks noChangeShapeType="1"/>
          </p:cNvSpPr>
          <p:nvPr/>
        </p:nvSpPr>
        <p:spPr bwMode="auto">
          <a:xfrm>
            <a:off x="7620000" y="1725613"/>
            <a:ext cx="0" cy="4522787"/>
          </a:xfrm>
          <a:prstGeom prst="line">
            <a:avLst/>
          </a:prstGeom>
          <a:noFill/>
          <a:ln w="9525">
            <a:solidFill>
              <a:schemeClr val="tx1"/>
            </a:solidFill>
            <a:round/>
            <a:headEnd/>
            <a:tailEnd type="triangle" w="med" len="med"/>
          </a:ln>
        </p:spPr>
        <p:txBody>
          <a:bodyPr wrap="none" anchor="ctr"/>
          <a:lstStyle/>
          <a:p>
            <a:endParaRPr lang="en-US"/>
          </a:p>
        </p:txBody>
      </p:sp>
      <p:sp>
        <p:nvSpPr>
          <p:cNvPr id="12310" name="Text Box 14"/>
          <p:cNvSpPr txBox="1">
            <a:spLocks noChangeArrowheads="1"/>
          </p:cNvSpPr>
          <p:nvPr/>
        </p:nvSpPr>
        <p:spPr bwMode="auto">
          <a:xfrm>
            <a:off x="7600950" y="1979613"/>
            <a:ext cx="1095375" cy="923925"/>
          </a:xfrm>
          <a:prstGeom prst="rect">
            <a:avLst/>
          </a:prstGeom>
          <a:noFill/>
          <a:ln w="9525">
            <a:noFill/>
            <a:miter lim="800000"/>
            <a:headEnd/>
            <a:tailEnd/>
          </a:ln>
        </p:spPr>
        <p:txBody>
          <a:bodyPr wrap="none">
            <a:spAutoFit/>
          </a:bodyPr>
          <a:lstStyle/>
          <a:p>
            <a:pPr algn="ctr"/>
            <a:r>
              <a:rPr lang="en-US" sz="1800" b="1">
                <a:solidFill>
                  <a:schemeClr val="tx1"/>
                </a:solidFill>
              </a:rPr>
              <a:t>Stack</a:t>
            </a:r>
          </a:p>
          <a:p>
            <a:pPr algn="ctr"/>
            <a:r>
              <a:rPr lang="en-US" sz="1800">
                <a:solidFill>
                  <a:schemeClr val="tx1"/>
                </a:solidFill>
              </a:rPr>
              <a:t>Fill</a:t>
            </a:r>
          </a:p>
          <a:p>
            <a:pPr algn="ctr"/>
            <a:r>
              <a:rPr lang="en-US" sz="1800">
                <a:solidFill>
                  <a:schemeClr val="tx1"/>
                </a:solidFill>
              </a:rPr>
              <a:t>Direction</a:t>
            </a:r>
          </a:p>
        </p:txBody>
      </p:sp>
      <p:sp>
        <p:nvSpPr>
          <p:cNvPr id="23" name="Rectangle 28"/>
          <p:cNvSpPr>
            <a:spLocks noChangeArrowheads="1"/>
          </p:cNvSpPr>
          <p:nvPr/>
        </p:nvSpPr>
        <p:spPr bwMode="auto">
          <a:xfrm>
            <a:off x="5708650" y="3778250"/>
            <a:ext cx="1662113" cy="350838"/>
          </a:xfrm>
          <a:prstGeom prst="rect">
            <a:avLst/>
          </a:prstGeom>
          <a:solidFill>
            <a:schemeClr val="accent2">
              <a:lumMod val="40000"/>
              <a:lumOff val="60000"/>
              <a:alpha val="78000"/>
            </a:schemeClr>
          </a:solidFill>
          <a:ln w="38100">
            <a:solidFill>
              <a:schemeClr val="tx1"/>
            </a:solidFill>
            <a:miter lim="800000"/>
            <a:headEnd/>
            <a:tailEnd/>
          </a:ln>
        </p:spPr>
        <p:txBody>
          <a:bodyPr wrap="none" anchor="ctr"/>
          <a:lstStyle/>
          <a:p>
            <a:pPr algn="ctr">
              <a:defRPr/>
            </a:pPr>
            <a:r>
              <a:rPr lang="en-US" sz="1400" b="1">
                <a:solidFill>
                  <a:schemeClr val="accent6">
                    <a:lumMod val="75000"/>
                  </a:schemeClr>
                </a:solidFill>
                <a:latin typeface="Arial" charset="0"/>
                <a:sym typeface="Arial" charset="0"/>
              </a:rPr>
              <a:t>Overflow </a:t>
            </a:r>
            <a:endParaRPr lang="en-US" sz="2800" dirty="0">
              <a:solidFill>
                <a:schemeClr val="accent6">
                  <a:lumMod val="75000"/>
                </a:schemeClr>
              </a:solidFill>
              <a:latin typeface="Arial" charset="0"/>
              <a:sym typeface="Arial" charset="0"/>
            </a:endParaRPr>
          </a:p>
        </p:txBody>
      </p:sp>
      <p:sp>
        <p:nvSpPr>
          <p:cNvPr id="24" name="Rectangle 28"/>
          <p:cNvSpPr>
            <a:spLocks noChangeArrowheads="1"/>
          </p:cNvSpPr>
          <p:nvPr/>
        </p:nvSpPr>
        <p:spPr bwMode="auto">
          <a:xfrm>
            <a:off x="5715000" y="3763963"/>
            <a:ext cx="1662113" cy="1066800"/>
          </a:xfrm>
          <a:prstGeom prst="rect">
            <a:avLst/>
          </a:prstGeom>
          <a:solidFill>
            <a:schemeClr val="accent2">
              <a:lumMod val="40000"/>
              <a:lumOff val="60000"/>
              <a:alpha val="78000"/>
            </a:schemeClr>
          </a:solidFill>
          <a:ln w="38100">
            <a:solidFill>
              <a:schemeClr val="tx1"/>
            </a:solidFill>
            <a:miter lim="800000"/>
            <a:headEnd/>
            <a:tailEnd/>
          </a:ln>
        </p:spPr>
        <p:txBody>
          <a:bodyPr wrap="none" anchor="ctr"/>
          <a:lstStyle/>
          <a:p>
            <a:pPr algn="ctr">
              <a:defRPr/>
            </a:pPr>
            <a:r>
              <a:rPr lang="en-US" sz="1400" b="1" dirty="0">
                <a:solidFill>
                  <a:schemeClr val="accent2">
                    <a:lumMod val="50000"/>
                  </a:schemeClr>
                </a:solidFill>
                <a:latin typeface="Arial" charset="0"/>
                <a:sym typeface="Arial" charset="0"/>
              </a:rPr>
              <a:t>exploit</a:t>
            </a:r>
            <a:endParaRPr lang="en-US" sz="2800" dirty="0">
              <a:solidFill>
                <a:schemeClr val="accent2">
                  <a:lumMod val="50000"/>
                </a:schemeClr>
              </a:solidFill>
              <a:latin typeface="Arial" charset="0"/>
              <a:sym typeface="Arial" charset="0"/>
            </a:endParaRPr>
          </a:p>
        </p:txBody>
      </p:sp>
    </p:spTree>
    <p:extLst>
      <p:ext uri="{BB962C8B-B14F-4D97-AF65-F5344CB8AC3E}">
        <p14:creationId xmlns:p14="http://schemas.microsoft.com/office/powerpoint/2010/main" val="132937280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16"/>
                                        </p:tgtEl>
                                        <p:attrNameLst>
                                          <p:attrName>style.visibility</p:attrName>
                                        </p:attrNameLst>
                                      </p:cBhvr>
                                      <p:to>
                                        <p:strVal val="hidden"/>
                                      </p:to>
                                    </p:set>
                                  </p:childTnLst>
                                </p:cTn>
                              </p:par>
                              <p:par>
                                <p:cTn id="12" presetID="22" presetClass="entr" presetSubtype="1" fill="hold" grpId="0"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up)">
                                      <p:cBhvr>
                                        <p:cTn id="14" dur="3000"/>
                                        <p:tgtEl>
                                          <p:spTgt spid="1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1"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up)">
                                      <p:cBhvr>
                                        <p:cTn id="19" dur="3000"/>
                                        <p:tgtEl>
                                          <p:spTgt spid="23"/>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mph" presetSubtype="0" grpId="0" nodeType="clickEffect">
                                  <p:stCondLst>
                                    <p:cond delay="0"/>
                                  </p:stCondLst>
                                  <p:childTnLst>
                                    <p:set>
                                      <p:cBhvr rctx="PPT">
                                        <p:cTn id="23" dur="indefinite"/>
                                        <p:tgtEl>
                                          <p:spTgt spid="23"/>
                                        </p:tgtEl>
                                        <p:attrNameLst>
                                          <p:attrName>style.opacity</p:attrName>
                                        </p:attrNameLst>
                                      </p:cBhvr>
                                      <p:to>
                                        <p:strVal val="0.5"/>
                                      </p:to>
                                    </p:set>
                                    <p:animEffect filter="image" prLst="opacity: 0.5">
                                      <p:cBhvr rctx="IE">
                                        <p:cTn id="24" dur="indefinite"/>
                                        <p:tgtEl>
                                          <p:spTgt spid="23"/>
                                        </p:tgtEl>
                                      </p:cBhvr>
                                    </p:animEffect>
                                  </p:childTnLst>
                                </p:cTn>
                              </p:par>
                              <p:par>
                                <p:cTn id="25" presetID="22" presetClass="entr" presetSubtype="1" fill="hold" grpId="2"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up)">
                                      <p:cBhvr>
                                        <p:cTn id="27" dur="500"/>
                                        <p:tgtEl>
                                          <p:spTgt spid="23"/>
                                        </p:tgtEl>
                                      </p:cBhvr>
                                    </p:animEffect>
                                  </p:childTnLst>
                                </p:cTn>
                              </p:par>
                              <p:par>
                                <p:cTn id="28" presetID="22" presetClass="entr" presetSubtype="1" fill="hold" grpId="1"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up)">
                                      <p:cBhvr>
                                        <p:cTn id="30" dur="30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mph" presetSubtype="0" grpId="0" nodeType="clickEffect">
                                  <p:stCondLst>
                                    <p:cond delay="0"/>
                                  </p:stCondLst>
                                  <p:childTnLst>
                                    <p:set>
                                      <p:cBhvr rctx="PPT">
                                        <p:cTn id="34" dur="indefinite"/>
                                        <p:tgtEl>
                                          <p:spTgt spid="24"/>
                                        </p:tgtEl>
                                        <p:attrNameLst>
                                          <p:attrName>style.opacity</p:attrName>
                                        </p:attrNameLst>
                                      </p:cBhvr>
                                      <p:to>
                                        <p:strVal val="0.5"/>
                                      </p:to>
                                    </p:set>
                                    <p:animEffect filter="image" prLst="opacity: 0.5">
                                      <p:cBhvr rctx="IE">
                                        <p:cTn id="35" dur="indefinite"/>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23" grpId="0" animBg="1"/>
      <p:bldP spid="23" grpId="1" animBg="1"/>
      <p:bldP spid="23" grpId="2" animBg="1"/>
      <p:bldP spid="24" grpId="0" animBg="1"/>
      <p:bldP spid="2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Multitasking</a:t>
            </a:r>
            <a:endParaRPr lang="en-US" dirty="0"/>
          </a:p>
        </p:txBody>
      </p:sp>
      <p:sp>
        <p:nvSpPr>
          <p:cNvPr id="3" name="Content Placeholder 2"/>
          <p:cNvSpPr>
            <a:spLocks noGrp="1"/>
          </p:cNvSpPr>
          <p:nvPr>
            <p:ph sz="half" idx="1"/>
          </p:nvPr>
        </p:nvSpPr>
        <p:spPr>
          <a:xfrm>
            <a:off x="457200" y="1371600"/>
            <a:ext cx="8534400" cy="4876800"/>
          </a:xfrm>
        </p:spPr>
        <p:txBody>
          <a:bodyPr/>
          <a:lstStyle/>
          <a:p>
            <a:r>
              <a:rPr lang="en-US" sz="2400" dirty="0" smtClean="0"/>
              <a:t>Give each running program a “slice” of the CPU’s time.</a:t>
            </a:r>
          </a:p>
          <a:p>
            <a:r>
              <a:rPr lang="en-US" sz="2400" dirty="0" smtClean="0"/>
              <a:t>The CPU is running so fast that to any user it appears that the computer is running all the programs simultaneously.</a:t>
            </a:r>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4</a:t>
            </a:fld>
            <a:endParaRPr lang="en-US"/>
          </a:p>
        </p:txBody>
      </p:sp>
      <p:sp>
        <p:nvSpPr>
          <p:cNvPr id="6" name="Rectangle 5"/>
          <p:cNvSpPr/>
          <p:nvPr/>
        </p:nvSpPr>
        <p:spPr>
          <a:xfrm>
            <a:off x="2133600" y="6248400"/>
            <a:ext cx="5562600" cy="215444"/>
          </a:xfrm>
          <a:prstGeom prst="rect">
            <a:avLst/>
          </a:prstGeom>
        </p:spPr>
        <p:txBody>
          <a:bodyPr wrap="square">
            <a:spAutoFit/>
          </a:bodyPr>
          <a:lstStyle/>
          <a:p>
            <a:r>
              <a:rPr lang="en-US" sz="800" dirty="0" smtClean="0"/>
              <a:t>Public domain image from http://commons.wikimedia.org/wiki/File:Chapters_meeting_2009_Liam_juggling.JPG</a:t>
            </a:r>
            <a:endParaRPr lang="en-US" sz="800" dirty="0"/>
          </a:p>
        </p:txBody>
      </p:sp>
      <p:pic>
        <p:nvPicPr>
          <p:cNvPr id="1026" name="Picture 2"/>
          <p:cNvPicPr>
            <a:picLocks noChangeAspect="1" noChangeArrowheads="1"/>
          </p:cNvPicPr>
          <p:nvPr/>
        </p:nvPicPr>
        <p:blipFill>
          <a:blip r:embed="rId2" cstate="print"/>
          <a:srcRect/>
          <a:stretch>
            <a:fillRect/>
          </a:stretch>
        </p:blipFill>
        <p:spPr bwMode="auto">
          <a:xfrm>
            <a:off x="2133600" y="2895600"/>
            <a:ext cx="4953000" cy="3293745"/>
          </a:xfrm>
          <a:prstGeom prst="rect">
            <a:avLst/>
          </a:prstGeom>
          <a:noFill/>
          <a:ln w="9525">
            <a:noFill/>
            <a:miter lim="800000"/>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it-IT" smtClean="0"/>
              <a:t>strcpy() vs. strncpy()</a:t>
            </a:r>
            <a:endParaRPr lang="en-US" smtClean="0">
              <a:latin typeface="Courier New" pitchFamily="49" charset="0"/>
            </a:endParaRPr>
          </a:p>
        </p:txBody>
      </p:sp>
      <p:sp>
        <p:nvSpPr>
          <p:cNvPr id="13316" name="Rectangle 3"/>
          <p:cNvSpPr>
            <a:spLocks noGrp="1" noChangeArrowheads="1"/>
          </p:cNvSpPr>
          <p:nvPr>
            <p:ph type="body" idx="1"/>
          </p:nvPr>
        </p:nvSpPr>
        <p:spPr>
          <a:xfrm>
            <a:off x="395288" y="1268413"/>
            <a:ext cx="8534400" cy="5256212"/>
          </a:xfrm>
        </p:spPr>
        <p:txBody>
          <a:bodyPr/>
          <a:lstStyle/>
          <a:p>
            <a:pPr>
              <a:lnSpc>
                <a:spcPct val="90000"/>
              </a:lnSpc>
              <a:buFont typeface="Arial" charset="0"/>
              <a:buChar char="•"/>
              <a:defRPr/>
            </a:pPr>
            <a:r>
              <a:rPr lang="en-US" sz="2800" dirty="0" smtClean="0"/>
              <a:t>Function </a:t>
            </a:r>
            <a:r>
              <a:rPr lang="it-IT" sz="2800" dirty="0" smtClean="0">
                <a:solidFill>
                  <a:schemeClr val="accent6"/>
                </a:solidFill>
              </a:rPr>
              <a:t>strcpy()</a:t>
            </a:r>
            <a:r>
              <a:rPr lang="it-IT" sz="2800" b="1" dirty="0" smtClean="0"/>
              <a:t> </a:t>
            </a:r>
            <a:r>
              <a:rPr lang="en-US" sz="2800" dirty="0" smtClean="0"/>
              <a:t>copies the string in the second argument into the first argument</a:t>
            </a:r>
          </a:p>
          <a:p>
            <a:pPr lvl="1">
              <a:lnSpc>
                <a:spcPct val="90000"/>
              </a:lnSpc>
              <a:buFont typeface="Arial" charset="0"/>
              <a:buChar char="–"/>
              <a:defRPr/>
            </a:pPr>
            <a:r>
              <a:rPr lang="en-US" sz="2400" dirty="0" smtClean="0"/>
              <a:t>e.g., </a:t>
            </a:r>
            <a:r>
              <a:rPr lang="en-US" sz="2400" dirty="0" err="1" smtClean="0">
                <a:solidFill>
                  <a:schemeClr val="accent6"/>
                </a:solidFill>
              </a:rPr>
              <a:t>strcpy</a:t>
            </a:r>
            <a:r>
              <a:rPr lang="en-US" sz="2400" dirty="0" smtClean="0">
                <a:solidFill>
                  <a:schemeClr val="accent6"/>
                </a:solidFill>
              </a:rPr>
              <a:t>(</a:t>
            </a:r>
            <a:r>
              <a:rPr lang="en-US" sz="2400" dirty="0" err="1" smtClean="0">
                <a:solidFill>
                  <a:schemeClr val="accent6"/>
                </a:solidFill>
              </a:rPr>
              <a:t>dest</a:t>
            </a:r>
            <a:r>
              <a:rPr lang="en-US" sz="2400" dirty="0" smtClean="0">
                <a:solidFill>
                  <a:schemeClr val="accent6"/>
                </a:solidFill>
              </a:rPr>
              <a:t>, </a:t>
            </a:r>
            <a:r>
              <a:rPr lang="en-US" sz="2400" dirty="0" err="1" smtClean="0">
                <a:solidFill>
                  <a:schemeClr val="accent6"/>
                </a:solidFill>
              </a:rPr>
              <a:t>src</a:t>
            </a:r>
            <a:r>
              <a:rPr lang="en-US" sz="2400" dirty="0" smtClean="0">
                <a:solidFill>
                  <a:schemeClr val="accent6"/>
                </a:solidFill>
              </a:rPr>
              <a:t>)</a:t>
            </a:r>
          </a:p>
          <a:p>
            <a:pPr lvl="1">
              <a:lnSpc>
                <a:spcPct val="90000"/>
              </a:lnSpc>
              <a:buFont typeface="Arial" charset="0"/>
              <a:buChar char="–"/>
              <a:defRPr/>
            </a:pPr>
            <a:r>
              <a:rPr lang="en-US" sz="2400" dirty="0" smtClean="0"/>
              <a:t>If source string &gt; destination string, the overflow characters may occupy the memory space used by other variables</a:t>
            </a:r>
          </a:p>
          <a:p>
            <a:pPr lvl="1">
              <a:lnSpc>
                <a:spcPct val="90000"/>
              </a:lnSpc>
              <a:buFont typeface="Arial" charset="0"/>
              <a:buChar char="–"/>
              <a:defRPr/>
            </a:pPr>
            <a:r>
              <a:rPr lang="en-US" sz="2400" dirty="0" smtClean="0"/>
              <a:t>The </a:t>
            </a:r>
            <a:r>
              <a:rPr lang="en-US" sz="2400" dirty="0" smtClean="0">
                <a:solidFill>
                  <a:srgbClr val="FFC000"/>
                </a:solidFill>
                <a:cs typeface="Arial" charset="0"/>
                <a:sym typeface="Arial" charset="0"/>
              </a:rPr>
              <a:t>null character </a:t>
            </a:r>
            <a:r>
              <a:rPr lang="en-US" sz="2400" dirty="0" smtClean="0"/>
              <a:t>is appended at the end automatically</a:t>
            </a:r>
          </a:p>
          <a:p>
            <a:pPr>
              <a:lnSpc>
                <a:spcPct val="90000"/>
              </a:lnSpc>
              <a:buFont typeface="Arial" charset="0"/>
              <a:buChar char="•"/>
              <a:defRPr/>
            </a:pPr>
            <a:r>
              <a:rPr lang="en-US" sz="2800" dirty="0" smtClean="0"/>
              <a:t>Function </a:t>
            </a:r>
            <a:r>
              <a:rPr lang="en-US" sz="2800" dirty="0" err="1" smtClean="0">
                <a:solidFill>
                  <a:schemeClr val="accent6"/>
                </a:solidFill>
              </a:rPr>
              <a:t>strncpy</a:t>
            </a:r>
            <a:r>
              <a:rPr lang="en-US" sz="2800" dirty="0" smtClean="0">
                <a:solidFill>
                  <a:schemeClr val="accent6"/>
                </a:solidFill>
              </a:rPr>
              <a:t>()</a:t>
            </a:r>
            <a:r>
              <a:rPr lang="en-US" sz="2800" dirty="0" smtClean="0"/>
              <a:t> copies the string by specifying the number </a:t>
            </a:r>
            <a:r>
              <a:rPr lang="en-US" sz="2800" b="1" dirty="0" smtClean="0"/>
              <a:t>n</a:t>
            </a:r>
            <a:r>
              <a:rPr lang="en-US" sz="2800" dirty="0" smtClean="0"/>
              <a:t> of characters to copy</a:t>
            </a:r>
          </a:p>
          <a:p>
            <a:pPr lvl="1">
              <a:lnSpc>
                <a:spcPct val="90000"/>
              </a:lnSpc>
              <a:buFont typeface="Arial" charset="0"/>
              <a:buChar char="–"/>
              <a:defRPr/>
            </a:pPr>
            <a:r>
              <a:rPr lang="en-US" sz="2400" dirty="0" smtClean="0"/>
              <a:t>e.g., </a:t>
            </a:r>
            <a:r>
              <a:rPr lang="en-US" sz="2400" dirty="0" err="1" smtClean="0">
                <a:solidFill>
                  <a:schemeClr val="accent6"/>
                </a:solidFill>
              </a:rPr>
              <a:t>strncpy</a:t>
            </a:r>
            <a:r>
              <a:rPr lang="en-US" sz="2400" dirty="0" smtClean="0">
                <a:solidFill>
                  <a:schemeClr val="accent6"/>
                </a:solidFill>
              </a:rPr>
              <a:t>(</a:t>
            </a:r>
            <a:r>
              <a:rPr lang="en-US" sz="2400" dirty="0" err="1" smtClean="0">
                <a:solidFill>
                  <a:schemeClr val="accent6"/>
                </a:solidFill>
              </a:rPr>
              <a:t>dest</a:t>
            </a:r>
            <a:r>
              <a:rPr lang="en-US" sz="2400" dirty="0" smtClean="0">
                <a:solidFill>
                  <a:schemeClr val="accent6"/>
                </a:solidFill>
              </a:rPr>
              <a:t>, </a:t>
            </a:r>
            <a:r>
              <a:rPr lang="en-US" sz="2400" dirty="0" err="1" smtClean="0">
                <a:solidFill>
                  <a:schemeClr val="accent6"/>
                </a:solidFill>
              </a:rPr>
              <a:t>src</a:t>
            </a:r>
            <a:r>
              <a:rPr lang="en-US" sz="2400" dirty="0" smtClean="0">
                <a:solidFill>
                  <a:schemeClr val="accent6"/>
                </a:solidFill>
              </a:rPr>
              <a:t>, n);</a:t>
            </a:r>
            <a:r>
              <a:rPr lang="en-US" sz="2400" dirty="0" smtClean="0"/>
              <a:t> </a:t>
            </a:r>
            <a:r>
              <a:rPr lang="en-US" sz="2400" dirty="0" err="1" smtClean="0">
                <a:solidFill>
                  <a:schemeClr val="accent6"/>
                </a:solidFill>
                <a:cs typeface="Arial" charset="0"/>
                <a:sym typeface="Arial" charset="0"/>
              </a:rPr>
              <a:t>dest</a:t>
            </a:r>
            <a:r>
              <a:rPr lang="en-US" sz="2400" dirty="0" smtClean="0">
                <a:solidFill>
                  <a:schemeClr val="accent6"/>
                </a:solidFill>
                <a:cs typeface="Arial" charset="0"/>
                <a:sym typeface="Arial" charset="0"/>
              </a:rPr>
              <a:t>[n] = ‘\0’</a:t>
            </a:r>
          </a:p>
          <a:p>
            <a:pPr lvl="1">
              <a:lnSpc>
                <a:spcPct val="90000"/>
              </a:lnSpc>
              <a:buFont typeface="Arial" charset="0"/>
              <a:buChar char="–"/>
              <a:defRPr/>
            </a:pPr>
            <a:r>
              <a:rPr lang="en-US" sz="2400" dirty="0" smtClean="0"/>
              <a:t>If source string is longer than the destination string, the overflow characters are discarded automatically</a:t>
            </a:r>
          </a:p>
          <a:p>
            <a:pPr lvl="1">
              <a:lnSpc>
                <a:spcPct val="90000"/>
              </a:lnSpc>
              <a:buFont typeface="Arial" charset="0"/>
              <a:buChar char="–"/>
              <a:defRPr/>
            </a:pPr>
            <a:r>
              <a:rPr lang="en-US" sz="2400" dirty="0" smtClean="0"/>
              <a:t>You have to place the </a:t>
            </a:r>
            <a:r>
              <a:rPr lang="en-US" sz="2400" dirty="0" smtClean="0">
                <a:solidFill>
                  <a:srgbClr val="FFC000"/>
                </a:solidFill>
                <a:cs typeface="Arial" charset="0"/>
                <a:sym typeface="Arial" charset="0"/>
              </a:rPr>
              <a:t>null character </a:t>
            </a:r>
            <a:r>
              <a:rPr lang="en-US" sz="2400" dirty="0" smtClean="0"/>
              <a:t>manually</a:t>
            </a:r>
            <a:endParaRPr lang="en-US" sz="2400" dirty="0" smtClean="0">
              <a:solidFill>
                <a:srgbClr val="FFC000"/>
              </a:solidFill>
              <a:cs typeface="Arial" charset="0"/>
              <a:sym typeface="Arial" charset="0"/>
            </a:endParaRPr>
          </a:p>
          <a:p>
            <a:pPr lvl="1">
              <a:lnSpc>
                <a:spcPct val="90000"/>
              </a:lnSpc>
              <a:buFont typeface="Arial" charset="0"/>
              <a:buNone/>
              <a:defRPr/>
            </a:pPr>
            <a:endParaRPr lang="en-US" sz="2400" dirty="0" smtClean="0"/>
          </a:p>
        </p:txBody>
      </p:sp>
      <p:sp>
        <p:nvSpPr>
          <p:cNvPr id="6" name="Date Placeholder 5"/>
          <p:cNvSpPr>
            <a:spLocks noGrp="1"/>
          </p:cNvSpPr>
          <p:nvPr>
            <p:ph type="dt" sz="quarter" idx="10"/>
          </p:nvPr>
        </p:nvSpPr>
        <p:spPr/>
        <p:txBody>
          <a:bodyPr/>
          <a:lstStyle/>
          <a:p>
            <a:pPr>
              <a:defRPr/>
            </a:pPr>
            <a:fld id="{F43D51FB-6BB7-43D0-9564-7B6F2ADDA72C}" type="datetime1">
              <a:rPr lang="en-US"/>
              <a:pPr>
                <a:defRPr/>
              </a:pPr>
              <a:t>1/9/2018</a:t>
            </a:fld>
            <a:endParaRPr lang="en-US" dirty="0"/>
          </a:p>
        </p:txBody>
      </p:sp>
      <p:sp>
        <p:nvSpPr>
          <p:cNvPr id="7" name="Footer Placeholder 6"/>
          <p:cNvSpPr>
            <a:spLocks noGrp="1"/>
          </p:cNvSpPr>
          <p:nvPr>
            <p:ph type="ftr" sz="quarter" idx="4294967295"/>
          </p:nvPr>
        </p:nvSpPr>
        <p:spPr>
          <a:xfrm>
            <a:off x="3124200" y="6340475"/>
            <a:ext cx="2895600" cy="365125"/>
          </a:xfrm>
          <a:prstGeom prst="rect">
            <a:avLst/>
          </a:prstGeom>
        </p:spPr>
        <p:txBody>
          <a:bodyPr/>
          <a:lstStyle/>
          <a:p>
            <a:pPr>
              <a:defRPr/>
            </a:pPr>
            <a:r>
              <a:rPr lang="en-US" dirty="0"/>
              <a:t>Buffer Overflow</a:t>
            </a:r>
          </a:p>
        </p:txBody>
      </p:sp>
    </p:spTree>
    <p:extLst>
      <p:ext uri="{BB962C8B-B14F-4D97-AF65-F5344CB8AC3E}">
        <p14:creationId xmlns:p14="http://schemas.microsoft.com/office/powerpoint/2010/main" val="131540320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a:xfrm>
            <a:off x="457200" y="0"/>
            <a:ext cx="8231188" cy="1693863"/>
          </a:xfrm>
        </p:spPr>
        <p:txBody>
          <a:bodyPr lIns="38100" tIns="38100" rIns="1099" bIns="38100"/>
          <a:lstStyle/>
          <a:p>
            <a:pPr marL="12700" eaLnBrk="1" hangingPunct="1">
              <a:tabLst>
                <a:tab pos="50800" algn="l"/>
                <a:tab pos="965200" algn="l"/>
                <a:tab pos="1879600" algn="l"/>
                <a:tab pos="2794000" algn="l"/>
                <a:tab pos="3708400" algn="l"/>
                <a:tab pos="4622800" algn="l"/>
                <a:tab pos="5537200" algn="l"/>
                <a:tab pos="6451600" algn="l"/>
                <a:tab pos="7366000" algn="l"/>
                <a:tab pos="8280400" algn="l"/>
                <a:tab pos="9194800" algn="l"/>
                <a:tab pos="10109200" algn="l"/>
                <a:tab pos="10985500" algn="l"/>
              </a:tabLst>
            </a:pPr>
            <a:r>
              <a:rPr lang="en-US" sz="4000" smtClean="0"/>
              <a:t>Return Address Smashing</a:t>
            </a:r>
          </a:p>
        </p:txBody>
      </p:sp>
      <p:sp>
        <p:nvSpPr>
          <p:cNvPr id="23555" name="Rectangle 2"/>
          <p:cNvSpPr>
            <a:spLocks noGrp="1" noChangeArrowheads="1"/>
          </p:cNvSpPr>
          <p:nvPr>
            <p:ph idx="1"/>
          </p:nvPr>
        </p:nvSpPr>
        <p:spPr>
          <a:xfrm>
            <a:off x="228600" y="3581400"/>
            <a:ext cx="4267200" cy="2743200"/>
          </a:xfrm>
        </p:spPr>
        <p:txBody>
          <a:bodyPr lIns="38100" tIns="38100" rIns="1099" bIns="38100">
            <a:normAutofit fontScale="85000" lnSpcReduction="10000"/>
          </a:bodyPr>
          <a:lstStyle/>
          <a:p>
            <a:pPr marL="357188" eaLnBrk="1" hangingPunct="1">
              <a:lnSpc>
                <a:spcPct val="120000"/>
              </a:lnSpc>
              <a:spcBef>
                <a:spcPct val="0"/>
              </a:spcBef>
              <a:buFont typeface="Arial" charset="0"/>
              <a:buChar char="•"/>
              <a:tabLst>
                <a:tab pos="469900" algn="l"/>
                <a:tab pos="1384300" algn="l"/>
                <a:tab pos="2298700" algn="l"/>
                <a:tab pos="3213100" algn="l"/>
                <a:tab pos="4127500" algn="l"/>
                <a:tab pos="5041900" algn="l"/>
                <a:tab pos="5956300" algn="l"/>
                <a:tab pos="6870700" algn="l"/>
                <a:tab pos="7785100" algn="l"/>
                <a:tab pos="8699500" algn="l"/>
                <a:tab pos="9613900" algn="l"/>
              </a:tabLst>
              <a:defRPr/>
            </a:pPr>
            <a:r>
              <a:rPr lang="en-US" sz="2000" dirty="0" smtClean="0"/>
              <a:t>The Unix</a:t>
            </a:r>
            <a:r>
              <a:rPr lang="en-US" sz="2000" dirty="0" smtClean="0">
                <a:solidFill>
                  <a:schemeClr val="accent6"/>
                </a:solidFill>
              </a:rPr>
              <a:t> </a:t>
            </a:r>
            <a:r>
              <a:rPr lang="en-US" sz="2000" dirty="0" err="1" smtClean="0">
                <a:solidFill>
                  <a:schemeClr val="accent6"/>
                </a:solidFill>
              </a:rPr>
              <a:t>fingerd</a:t>
            </a:r>
            <a:r>
              <a:rPr lang="en-US" sz="2000" dirty="0" smtClean="0">
                <a:solidFill>
                  <a:schemeClr val="accent6"/>
                </a:solidFill>
              </a:rPr>
              <a:t>()</a:t>
            </a:r>
            <a:r>
              <a:rPr lang="en-US" sz="2000" dirty="0" smtClean="0">
                <a:solidFill>
                  <a:srgbClr val="6F56FF"/>
                </a:solidFill>
              </a:rPr>
              <a:t> </a:t>
            </a:r>
            <a:r>
              <a:rPr lang="en-US" sz="2000" dirty="0" smtClean="0"/>
              <a:t>system call, which runs as root (it needs to access sensitive files), used to be vulnerable to buffer overflow</a:t>
            </a:r>
          </a:p>
          <a:p>
            <a:pPr marL="357188" eaLnBrk="1" hangingPunct="1">
              <a:lnSpc>
                <a:spcPct val="120000"/>
              </a:lnSpc>
              <a:spcBef>
                <a:spcPts val="400"/>
              </a:spcBef>
              <a:buFont typeface="Arial" charset="0"/>
              <a:buChar char="•"/>
              <a:tabLst>
                <a:tab pos="469900" algn="l"/>
                <a:tab pos="1384300" algn="l"/>
                <a:tab pos="2298700" algn="l"/>
                <a:tab pos="3213100" algn="l"/>
                <a:tab pos="4127500" algn="l"/>
                <a:tab pos="5041900" algn="l"/>
                <a:tab pos="5956300" algn="l"/>
                <a:tab pos="6870700" algn="l"/>
                <a:tab pos="7785100" algn="l"/>
                <a:tab pos="8699500" algn="l"/>
                <a:tab pos="9613900" algn="l"/>
              </a:tabLst>
              <a:defRPr/>
            </a:pPr>
            <a:r>
              <a:rPr lang="en-US" sz="2000" dirty="0" smtClean="0"/>
              <a:t>Write malicious code into buffer and overwrite return address to point </a:t>
            </a:r>
            <a:br>
              <a:rPr lang="en-US" sz="2000" dirty="0" smtClean="0"/>
            </a:br>
            <a:r>
              <a:rPr lang="en-US" sz="2000" dirty="0" smtClean="0"/>
              <a:t>to the malicious code</a:t>
            </a:r>
          </a:p>
          <a:p>
            <a:pPr marL="357188" eaLnBrk="1" hangingPunct="1">
              <a:lnSpc>
                <a:spcPct val="120000"/>
              </a:lnSpc>
              <a:spcBef>
                <a:spcPts val="400"/>
              </a:spcBef>
              <a:buFont typeface="Arial" charset="0"/>
              <a:buChar char="•"/>
              <a:tabLst>
                <a:tab pos="469900" algn="l"/>
                <a:tab pos="1384300" algn="l"/>
                <a:tab pos="2298700" algn="l"/>
                <a:tab pos="3213100" algn="l"/>
                <a:tab pos="4127500" algn="l"/>
                <a:tab pos="5041900" algn="l"/>
                <a:tab pos="5956300" algn="l"/>
                <a:tab pos="6870700" algn="l"/>
                <a:tab pos="7785100" algn="l"/>
                <a:tab pos="8699500" algn="l"/>
                <a:tab pos="9613900" algn="l"/>
              </a:tabLst>
              <a:defRPr/>
            </a:pPr>
            <a:r>
              <a:rPr lang="en-US" sz="2000" dirty="0" smtClean="0"/>
              <a:t>When return address is reached, it will now execute the malicious code with the full rights and privileges of root</a:t>
            </a:r>
          </a:p>
        </p:txBody>
      </p:sp>
      <p:sp>
        <p:nvSpPr>
          <p:cNvPr id="20482" name="Date Placeholder 3"/>
          <p:cNvSpPr>
            <a:spLocks noGrp="1"/>
          </p:cNvSpPr>
          <p:nvPr>
            <p:ph type="dt" sz="quarter" idx="10"/>
          </p:nvPr>
        </p:nvSpPr>
        <p:spPr/>
        <p:txBody>
          <a:bodyPr/>
          <a:lstStyle/>
          <a:p>
            <a:pPr>
              <a:defRPr/>
            </a:pPr>
            <a:fld id="{9CC48E92-1212-4CD0-9467-50B7E3EE6CF9}" type="datetime1">
              <a:rPr lang="en-US"/>
              <a:pPr>
                <a:defRPr/>
              </a:pPr>
              <a:t>1/9/2018</a:t>
            </a:fld>
            <a:endParaRPr lang="en-US"/>
          </a:p>
        </p:txBody>
      </p:sp>
      <p:sp>
        <p:nvSpPr>
          <p:cNvPr id="20483"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p>
        </p:txBody>
      </p:sp>
      <p:sp>
        <p:nvSpPr>
          <p:cNvPr id="20484"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B7959E9E-BB4A-4351-ABFC-CE0F29A7B91A}" type="slidenum">
              <a:rPr lang="en-US"/>
              <a:pPr>
                <a:defRPr/>
              </a:pPr>
              <a:t>41</a:t>
            </a:fld>
            <a:endParaRPr lang="en-US"/>
          </a:p>
        </p:txBody>
      </p:sp>
      <p:sp>
        <p:nvSpPr>
          <p:cNvPr id="23561" name="Rectangle 5"/>
          <p:cNvSpPr>
            <a:spLocks/>
          </p:cNvSpPr>
          <p:nvPr/>
        </p:nvSpPr>
        <p:spPr bwMode="auto">
          <a:xfrm>
            <a:off x="381000" y="1219200"/>
            <a:ext cx="2971800" cy="2209800"/>
          </a:xfrm>
          <a:prstGeom prst="rect">
            <a:avLst/>
          </a:prstGeom>
          <a:solidFill>
            <a:schemeClr val="bg2">
              <a:lumMod val="75000"/>
            </a:schemeClr>
          </a:solidFill>
          <a:ln>
            <a:headEnd/>
            <a:tailEnd/>
          </a:ln>
        </p:spPr>
        <p:style>
          <a:lnRef idx="0">
            <a:schemeClr val="accent1"/>
          </a:lnRef>
          <a:fillRef idx="3">
            <a:schemeClr val="accent1"/>
          </a:fillRef>
          <a:effectRef idx="3">
            <a:schemeClr val="accent1"/>
          </a:effectRef>
          <a:fontRef idx="minor">
            <a:schemeClr val="lt1"/>
          </a:fontRef>
        </p:style>
        <p:txBody>
          <a:bodyPr lIns="0" tIns="0" rIns="39200" bIns="0"/>
          <a:lstStyle/>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void </a:t>
            </a:r>
            <a:r>
              <a:rPr lang="en-US" sz="2000" dirty="0" err="1">
                <a:solidFill>
                  <a:schemeClr val="accent6"/>
                </a:solidFill>
                <a:sym typeface="Arial Narrow" pitchFamily="34" charset="0"/>
              </a:rPr>
              <a:t>fingerd</a:t>
            </a:r>
            <a:r>
              <a:rPr lang="en-US" sz="2000" dirty="0">
                <a:solidFill>
                  <a:schemeClr val="tx1"/>
                </a:solidFill>
                <a:sym typeface="Arial Narrow" pitchFamily="34" charset="0"/>
              </a:rPr>
              <a:t> (…) {</a:t>
            </a:r>
          </a:p>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	char </a:t>
            </a:r>
            <a:r>
              <a:rPr lang="en-US" sz="2000" dirty="0" err="1">
                <a:solidFill>
                  <a:schemeClr val="tx1"/>
                </a:solidFill>
                <a:sym typeface="Arial Narrow" pitchFamily="34" charset="0"/>
              </a:rPr>
              <a:t>buf</a:t>
            </a:r>
            <a:r>
              <a:rPr lang="en-US" sz="2000" dirty="0">
                <a:solidFill>
                  <a:schemeClr val="tx1"/>
                </a:solidFill>
                <a:sym typeface="Arial Narrow" pitchFamily="34" charset="0"/>
              </a:rPr>
              <a:t>[80];</a:t>
            </a:r>
          </a:p>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	…</a:t>
            </a:r>
          </a:p>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	get(</a:t>
            </a:r>
            <a:r>
              <a:rPr lang="en-US" sz="2000" dirty="0" err="1">
                <a:solidFill>
                  <a:schemeClr val="tx1"/>
                </a:solidFill>
                <a:sym typeface="Arial Narrow" pitchFamily="34" charset="0"/>
              </a:rPr>
              <a:t>buf</a:t>
            </a:r>
            <a:r>
              <a:rPr lang="en-US" sz="2000" dirty="0">
                <a:solidFill>
                  <a:schemeClr val="tx1"/>
                </a:solidFill>
                <a:sym typeface="Arial Narrow" pitchFamily="34" charset="0"/>
              </a:rPr>
              <a:t>);</a:t>
            </a:r>
          </a:p>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	…</a:t>
            </a:r>
          </a:p>
          <a:p>
            <a:pPr marL="38100">
              <a:spcBef>
                <a:spcPts val="200"/>
              </a:spcBef>
              <a:tabLst>
                <a:tab pos="38100" algn="l"/>
                <a:tab pos="952500" algn="l"/>
                <a:tab pos="1866900" algn="l"/>
                <a:tab pos="2781300" algn="l"/>
                <a:tab pos="3695700" algn="l"/>
                <a:tab pos="4610100" algn="l"/>
                <a:tab pos="5524500" algn="l"/>
                <a:tab pos="6438900" algn="l"/>
                <a:tab pos="7353300" algn="l"/>
                <a:tab pos="8267700" algn="l"/>
                <a:tab pos="9182100" algn="l"/>
                <a:tab pos="10096500" algn="l"/>
                <a:tab pos="10972800" algn="l"/>
              </a:tabLst>
              <a:defRPr/>
            </a:pPr>
            <a:r>
              <a:rPr lang="en-US" sz="2000" dirty="0">
                <a:solidFill>
                  <a:schemeClr val="tx1"/>
                </a:solidFill>
                <a:sym typeface="Arial Narrow" pitchFamily="34" charset="0"/>
              </a:rPr>
              <a:t>}</a:t>
            </a:r>
          </a:p>
        </p:txBody>
      </p:sp>
      <p:sp>
        <p:nvSpPr>
          <p:cNvPr id="10" name="Rectangle 10"/>
          <p:cNvSpPr/>
          <p:nvPr/>
        </p:nvSpPr>
        <p:spPr>
          <a:xfrm>
            <a:off x="4619625" y="1219200"/>
            <a:ext cx="1776413" cy="5105400"/>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a:defRPr/>
            </a:pPr>
            <a:endParaRPr lang="en-US" sz="1600">
              <a:sym typeface="Arial" charset="0"/>
            </a:endParaRPr>
          </a:p>
        </p:txBody>
      </p:sp>
      <p:sp>
        <p:nvSpPr>
          <p:cNvPr id="11" name="Rectangle 7"/>
          <p:cNvSpPr/>
          <p:nvPr/>
        </p:nvSpPr>
        <p:spPr>
          <a:xfrm>
            <a:off x="4038600" y="2598480"/>
            <a:ext cx="487221" cy="956952"/>
          </a:xfrm>
          <a:prstGeom prst="rect">
            <a:avLst/>
          </a:prstGeom>
        </p:spPr>
        <p:style>
          <a:lnRef idx="1">
            <a:schemeClr val="accent1"/>
          </a:lnRef>
          <a:fillRef idx="2">
            <a:schemeClr val="accent1"/>
          </a:fillRef>
          <a:effectRef idx="1">
            <a:schemeClr val="accent1"/>
          </a:effectRef>
          <a:fontRef idx="minor">
            <a:schemeClr val="dk1"/>
          </a:fontRef>
        </p:style>
        <p:txBody>
          <a:bodyPr vert="vert270" anchor="ctr"/>
          <a:lstStyle/>
          <a:p>
            <a:pPr algn="ctr">
              <a:defRPr/>
            </a:pPr>
            <a:r>
              <a:rPr lang="en-US" sz="1600" dirty="0">
                <a:sym typeface="Arial" charset="0"/>
              </a:rPr>
              <a:t>current frame</a:t>
            </a:r>
          </a:p>
        </p:txBody>
      </p:sp>
      <p:sp>
        <p:nvSpPr>
          <p:cNvPr id="13" name="Rectangle 9"/>
          <p:cNvSpPr/>
          <p:nvPr/>
        </p:nvSpPr>
        <p:spPr>
          <a:xfrm>
            <a:off x="4038600" y="1345131"/>
            <a:ext cx="487221" cy="1266822"/>
          </a:xfrm>
          <a:prstGeom prst="rect">
            <a:avLst/>
          </a:prstGeom>
        </p:spPr>
        <p:style>
          <a:lnRef idx="1">
            <a:schemeClr val="accent1"/>
          </a:lnRef>
          <a:fillRef idx="2">
            <a:schemeClr val="accent1"/>
          </a:fillRef>
          <a:effectRef idx="1">
            <a:schemeClr val="accent1"/>
          </a:effectRef>
          <a:fontRef idx="minor">
            <a:schemeClr val="dk1"/>
          </a:fontRef>
        </p:style>
        <p:txBody>
          <a:bodyPr vert="vert270" anchor="ctr"/>
          <a:lstStyle/>
          <a:p>
            <a:pPr algn="ctr">
              <a:defRPr/>
            </a:pPr>
            <a:r>
              <a:rPr lang="en-US" sz="1600" dirty="0">
                <a:sym typeface="Arial" charset="0"/>
              </a:rPr>
              <a:t> previous frames</a:t>
            </a:r>
          </a:p>
        </p:txBody>
      </p:sp>
      <p:sp>
        <p:nvSpPr>
          <p:cNvPr id="14" name="Rectangle 14"/>
          <p:cNvSpPr/>
          <p:nvPr/>
        </p:nvSpPr>
        <p:spPr>
          <a:xfrm>
            <a:off x="4724400" y="2590800"/>
            <a:ext cx="1565275" cy="227013"/>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600" dirty="0">
                <a:sym typeface="Arial" charset="0"/>
              </a:rPr>
              <a:t>f() arguments </a:t>
            </a:r>
          </a:p>
        </p:txBody>
      </p:sp>
      <p:sp>
        <p:nvSpPr>
          <p:cNvPr id="15" name="Rectangle 15"/>
          <p:cNvSpPr/>
          <p:nvPr/>
        </p:nvSpPr>
        <p:spPr>
          <a:xfrm>
            <a:off x="4727575" y="3003550"/>
            <a:ext cx="1565275" cy="2286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600" dirty="0">
                <a:sym typeface="Arial" charset="0"/>
              </a:rPr>
              <a:t>buffer</a:t>
            </a:r>
          </a:p>
        </p:txBody>
      </p:sp>
      <p:sp>
        <p:nvSpPr>
          <p:cNvPr id="16" name="Rectangle 16"/>
          <p:cNvSpPr/>
          <p:nvPr/>
        </p:nvSpPr>
        <p:spPr>
          <a:xfrm>
            <a:off x="4727575" y="3246438"/>
            <a:ext cx="1565275" cy="319087"/>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dirty="0">
              <a:sym typeface="Arial" charset="0"/>
            </a:endParaRPr>
          </a:p>
        </p:txBody>
      </p:sp>
      <p:sp>
        <p:nvSpPr>
          <p:cNvPr id="17" name="Rectangle 19"/>
          <p:cNvSpPr/>
          <p:nvPr/>
        </p:nvSpPr>
        <p:spPr>
          <a:xfrm>
            <a:off x="4727575" y="1344613"/>
            <a:ext cx="1565275" cy="1266825"/>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dirty="0">
              <a:sym typeface="Arial" charset="0"/>
            </a:endParaRPr>
          </a:p>
          <a:p>
            <a:pPr algn="ctr">
              <a:defRPr/>
            </a:pPr>
            <a:endParaRPr lang="en-US" sz="1600" dirty="0">
              <a:sym typeface="Arial" charset="0"/>
            </a:endParaRPr>
          </a:p>
          <a:p>
            <a:pPr algn="ctr">
              <a:defRPr/>
            </a:pPr>
            <a:r>
              <a:rPr lang="en-US" sz="1600" dirty="0">
                <a:sym typeface="Arial" charset="0"/>
              </a:rPr>
              <a:t>local variables</a:t>
            </a:r>
          </a:p>
        </p:txBody>
      </p:sp>
      <p:sp>
        <p:nvSpPr>
          <p:cNvPr id="18" name="Rectangle 20"/>
          <p:cNvSpPr/>
          <p:nvPr/>
        </p:nvSpPr>
        <p:spPr>
          <a:xfrm>
            <a:off x="4724400" y="4959350"/>
            <a:ext cx="1565275" cy="1274763"/>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1600" dirty="0">
                <a:sym typeface="Arial" charset="0"/>
              </a:rPr>
              <a:t>program code</a:t>
            </a:r>
          </a:p>
        </p:txBody>
      </p:sp>
      <p:sp>
        <p:nvSpPr>
          <p:cNvPr id="19" name="Rectangle 28"/>
          <p:cNvSpPr/>
          <p:nvPr/>
        </p:nvSpPr>
        <p:spPr>
          <a:xfrm>
            <a:off x="7140575" y="1219200"/>
            <a:ext cx="1774825" cy="5105400"/>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a:defRPr/>
            </a:pPr>
            <a:endParaRPr lang="en-US" sz="1600">
              <a:sym typeface="Arial" charset="0"/>
            </a:endParaRPr>
          </a:p>
        </p:txBody>
      </p:sp>
      <p:sp>
        <p:nvSpPr>
          <p:cNvPr id="20" name="Rectangle 34"/>
          <p:cNvSpPr/>
          <p:nvPr/>
        </p:nvSpPr>
        <p:spPr>
          <a:xfrm>
            <a:off x="7245350" y="4959350"/>
            <a:ext cx="1565275" cy="1274763"/>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1600" dirty="0">
                <a:sym typeface="Arial" charset="0"/>
              </a:rPr>
              <a:t>program code</a:t>
            </a:r>
          </a:p>
        </p:txBody>
      </p:sp>
      <p:sp>
        <p:nvSpPr>
          <p:cNvPr id="21" name="Curved Left Arrow 48"/>
          <p:cNvSpPr/>
          <p:nvPr/>
        </p:nvSpPr>
        <p:spPr>
          <a:xfrm>
            <a:off x="6248400" y="2895600"/>
            <a:ext cx="609600" cy="2652713"/>
          </a:xfrm>
          <a:prstGeom prst="curvedLeftArrow">
            <a:avLst>
              <a:gd name="adj1" fmla="val 13663"/>
              <a:gd name="adj2" fmla="val 49372"/>
              <a:gd name="adj3" fmla="val 33058"/>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a:solidFill>
                <a:schemeClr val="tx1"/>
              </a:solidFill>
              <a:sym typeface="Arial" charset="0"/>
            </a:endParaRPr>
          </a:p>
        </p:txBody>
      </p:sp>
      <p:sp>
        <p:nvSpPr>
          <p:cNvPr id="22" name="Rectangle 50"/>
          <p:cNvSpPr/>
          <p:nvPr/>
        </p:nvSpPr>
        <p:spPr>
          <a:xfrm>
            <a:off x="7245350" y="2609850"/>
            <a:ext cx="1565275" cy="182563"/>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sz="1600" dirty="0">
                <a:sym typeface="Arial" charset="0"/>
              </a:rPr>
              <a:t>next location</a:t>
            </a:r>
          </a:p>
        </p:txBody>
      </p:sp>
      <p:sp>
        <p:nvSpPr>
          <p:cNvPr id="23" name="Rectangle 52"/>
          <p:cNvSpPr/>
          <p:nvPr/>
        </p:nvSpPr>
        <p:spPr>
          <a:xfrm>
            <a:off x="7245350" y="2795588"/>
            <a:ext cx="1565275" cy="455612"/>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sz="1600" dirty="0">
                <a:sym typeface="Arial" charset="0"/>
              </a:rPr>
              <a:t>padding</a:t>
            </a:r>
          </a:p>
        </p:txBody>
      </p:sp>
      <p:sp>
        <p:nvSpPr>
          <p:cNvPr id="24" name="Rectangle 53"/>
          <p:cNvSpPr/>
          <p:nvPr/>
        </p:nvSpPr>
        <p:spPr>
          <a:xfrm>
            <a:off x="7245350" y="3246438"/>
            <a:ext cx="1565275" cy="319087"/>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dirty="0">
              <a:sym typeface="Arial" charset="0"/>
            </a:endParaRPr>
          </a:p>
        </p:txBody>
      </p:sp>
      <p:sp>
        <p:nvSpPr>
          <p:cNvPr id="25" name="Rectangle 56"/>
          <p:cNvSpPr/>
          <p:nvPr/>
        </p:nvSpPr>
        <p:spPr>
          <a:xfrm>
            <a:off x="6824895" y="1664247"/>
            <a:ext cx="256081" cy="1576691"/>
          </a:xfrm>
          <a:prstGeom prst="rect">
            <a:avLst/>
          </a:prstGeom>
        </p:spPr>
        <p:style>
          <a:lnRef idx="1">
            <a:schemeClr val="accent6"/>
          </a:lnRef>
          <a:fillRef idx="2">
            <a:schemeClr val="accent6"/>
          </a:fillRef>
          <a:effectRef idx="1">
            <a:schemeClr val="accent6"/>
          </a:effectRef>
          <a:fontRef idx="minor">
            <a:schemeClr val="dk1"/>
          </a:fontRef>
        </p:style>
        <p:txBody>
          <a:bodyPr vert="vert270" anchor="ctr"/>
          <a:lstStyle/>
          <a:p>
            <a:pPr algn="ctr">
              <a:defRPr/>
            </a:pPr>
            <a:r>
              <a:rPr lang="en-US" sz="1600" dirty="0">
                <a:sym typeface="Arial" charset="0"/>
              </a:rPr>
              <a:t>attacker’s input</a:t>
            </a:r>
          </a:p>
        </p:txBody>
      </p:sp>
      <p:sp>
        <p:nvSpPr>
          <p:cNvPr id="26" name="Rectangle 60"/>
          <p:cNvSpPr/>
          <p:nvPr/>
        </p:nvSpPr>
        <p:spPr>
          <a:xfrm>
            <a:off x="7245350" y="1358900"/>
            <a:ext cx="1565275" cy="327025"/>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dirty="0">
              <a:sym typeface="Arial" charset="0"/>
            </a:endParaRPr>
          </a:p>
        </p:txBody>
      </p:sp>
      <p:sp>
        <p:nvSpPr>
          <p:cNvPr id="27" name="Rectangle 49"/>
          <p:cNvSpPr/>
          <p:nvPr/>
        </p:nvSpPr>
        <p:spPr>
          <a:xfrm>
            <a:off x="7239000" y="1676400"/>
            <a:ext cx="1565275" cy="917575"/>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sz="1600" dirty="0">
                <a:sym typeface="Arial" charset="0"/>
              </a:rPr>
              <a:t>malicious code</a:t>
            </a:r>
          </a:p>
        </p:txBody>
      </p:sp>
      <p:sp>
        <p:nvSpPr>
          <p:cNvPr id="34" name="Rectangle 3"/>
          <p:cNvSpPr/>
          <p:nvPr/>
        </p:nvSpPr>
        <p:spPr>
          <a:xfrm>
            <a:off x="4724400" y="1752600"/>
            <a:ext cx="1565275" cy="182563"/>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600" dirty="0">
                <a:sym typeface="Arial" charset="0"/>
              </a:rPr>
              <a:t>return address</a:t>
            </a:r>
          </a:p>
        </p:txBody>
      </p:sp>
      <p:sp>
        <p:nvSpPr>
          <p:cNvPr id="35" name="Rectangle 16"/>
          <p:cNvSpPr/>
          <p:nvPr/>
        </p:nvSpPr>
        <p:spPr>
          <a:xfrm>
            <a:off x="4730750" y="1341438"/>
            <a:ext cx="1565275" cy="404812"/>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600" dirty="0">
                <a:sym typeface="Arial" charset="0"/>
              </a:rPr>
              <a:t>f() arguments </a:t>
            </a:r>
          </a:p>
        </p:txBody>
      </p:sp>
      <p:sp>
        <p:nvSpPr>
          <p:cNvPr id="37" name="Rectangle 7"/>
          <p:cNvSpPr/>
          <p:nvPr/>
        </p:nvSpPr>
        <p:spPr>
          <a:xfrm>
            <a:off x="6248400" y="1676400"/>
            <a:ext cx="334821" cy="457200"/>
          </a:xfrm>
          <a:prstGeom prst="rect">
            <a:avLst/>
          </a:prstGeom>
          <a:solidFill>
            <a:schemeClr val="accent2">
              <a:lumMod val="60000"/>
              <a:lumOff val="40000"/>
            </a:schemeClr>
          </a:solidFill>
        </p:spPr>
        <p:style>
          <a:lnRef idx="1">
            <a:schemeClr val="accent1"/>
          </a:lnRef>
          <a:fillRef idx="2">
            <a:schemeClr val="accent1"/>
          </a:fillRef>
          <a:effectRef idx="1">
            <a:schemeClr val="accent1"/>
          </a:effectRef>
          <a:fontRef idx="minor">
            <a:schemeClr val="dk1"/>
          </a:fontRef>
        </p:style>
        <p:txBody>
          <a:bodyPr vert="vert270" anchor="ctr"/>
          <a:lstStyle/>
          <a:p>
            <a:pPr algn="ctr">
              <a:defRPr/>
            </a:pPr>
            <a:r>
              <a:rPr lang="en-US" sz="1600" b="1" dirty="0">
                <a:sym typeface="Arial" charset="0"/>
              </a:rPr>
              <a:t>EIP</a:t>
            </a:r>
          </a:p>
        </p:txBody>
      </p:sp>
      <p:sp>
        <p:nvSpPr>
          <p:cNvPr id="12" name="Rectangle 3"/>
          <p:cNvSpPr/>
          <p:nvPr/>
        </p:nvSpPr>
        <p:spPr>
          <a:xfrm>
            <a:off x="4727575" y="2825750"/>
            <a:ext cx="1565275" cy="182563"/>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600" dirty="0">
                <a:sym typeface="Arial" charset="0"/>
              </a:rPr>
              <a:t>return address</a:t>
            </a:r>
          </a:p>
        </p:txBody>
      </p:sp>
      <p:sp>
        <p:nvSpPr>
          <p:cNvPr id="30" name="Rectangle 7"/>
          <p:cNvSpPr/>
          <p:nvPr/>
        </p:nvSpPr>
        <p:spPr>
          <a:xfrm>
            <a:off x="6324601" y="2590800"/>
            <a:ext cx="304800" cy="381000"/>
          </a:xfrm>
          <a:prstGeom prst="rect">
            <a:avLst/>
          </a:prstGeom>
          <a:solidFill>
            <a:schemeClr val="accent2">
              <a:lumMod val="60000"/>
              <a:lumOff val="40000"/>
            </a:schemeClr>
          </a:solidFill>
        </p:spPr>
        <p:style>
          <a:lnRef idx="1">
            <a:schemeClr val="accent1"/>
          </a:lnRef>
          <a:fillRef idx="2">
            <a:schemeClr val="accent1"/>
          </a:fillRef>
          <a:effectRef idx="1">
            <a:schemeClr val="accent1"/>
          </a:effectRef>
          <a:fontRef idx="minor">
            <a:schemeClr val="dk1"/>
          </a:fontRef>
        </p:style>
        <p:txBody>
          <a:bodyPr vert="vert270" anchor="ctr"/>
          <a:lstStyle/>
          <a:p>
            <a:pPr algn="ctr">
              <a:defRPr/>
            </a:pPr>
            <a:r>
              <a:rPr lang="en-US" sz="1600" b="1" dirty="0">
                <a:sym typeface="Arial" charset="0"/>
              </a:rPr>
              <a:t>EIP</a:t>
            </a:r>
          </a:p>
        </p:txBody>
      </p:sp>
      <p:sp>
        <p:nvSpPr>
          <p:cNvPr id="38" name="Curved Left Arrow 48"/>
          <p:cNvSpPr/>
          <p:nvPr/>
        </p:nvSpPr>
        <p:spPr>
          <a:xfrm flipV="1">
            <a:off x="8694738" y="1673225"/>
            <a:ext cx="373062" cy="1069975"/>
          </a:xfrm>
          <a:prstGeom prst="curvedLeftArrow">
            <a:avLst>
              <a:gd name="adj1" fmla="val 13663"/>
              <a:gd name="adj2" fmla="val 49372"/>
              <a:gd name="adj3" fmla="val 33058"/>
            </a:avLst>
          </a:prstGeom>
          <a:solidFill>
            <a:schemeClr val="accent6">
              <a:lumMod val="60000"/>
              <a:lumOff val="40000"/>
            </a:schemeClr>
          </a:solidFill>
          <a:ln>
            <a:solidFill>
              <a:schemeClr val="accent6"/>
            </a:solidFill>
          </a:ln>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sz="1600">
              <a:solidFill>
                <a:schemeClr val="tx1"/>
              </a:solidFill>
              <a:sym typeface="Arial" charset="0"/>
            </a:endParaRPr>
          </a:p>
        </p:txBody>
      </p:sp>
    </p:spTree>
    <p:extLst>
      <p:ext uri="{BB962C8B-B14F-4D97-AF65-F5344CB8AC3E}">
        <p14:creationId xmlns:p14="http://schemas.microsoft.com/office/powerpoint/2010/main" val="3080486268"/>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smtClean="0"/>
              <a:t>Unix Shell Command Substitution</a:t>
            </a:r>
          </a:p>
        </p:txBody>
      </p:sp>
      <p:sp>
        <p:nvSpPr>
          <p:cNvPr id="404483" name="Rectangle 3"/>
          <p:cNvSpPr>
            <a:spLocks noGrp="1" noChangeArrowheads="1"/>
          </p:cNvSpPr>
          <p:nvPr>
            <p:ph idx="1"/>
          </p:nvPr>
        </p:nvSpPr>
        <p:spPr>
          <a:xfrm>
            <a:off x="457200" y="1600200"/>
            <a:ext cx="8229600" cy="4648200"/>
          </a:xfrm>
        </p:spPr>
        <p:txBody>
          <a:bodyPr>
            <a:normAutofit fontScale="85000" lnSpcReduction="20000"/>
          </a:bodyPr>
          <a:lstStyle/>
          <a:p>
            <a:pPr>
              <a:lnSpc>
                <a:spcPct val="110000"/>
              </a:lnSpc>
              <a:buFont typeface="Arial" charset="0"/>
              <a:buChar char="•"/>
              <a:defRPr/>
            </a:pPr>
            <a:r>
              <a:rPr lang="en-US" dirty="0" smtClean="0"/>
              <a:t>The Unix shell enables a </a:t>
            </a:r>
            <a:r>
              <a:rPr lang="en-US" dirty="0"/>
              <a:t>command </a:t>
            </a:r>
            <a:r>
              <a:rPr lang="en-US" dirty="0" smtClean="0"/>
              <a:t>argument to </a:t>
            </a:r>
            <a:r>
              <a:rPr lang="en-US" dirty="0"/>
              <a:t>be obtained from the </a:t>
            </a:r>
            <a:r>
              <a:rPr kumimoji="1" lang="en-US" dirty="0">
                <a:ea typeface="+mj-ea"/>
                <a:cs typeface="+mj-cs"/>
              </a:rPr>
              <a:t>standard</a:t>
            </a:r>
            <a:r>
              <a:rPr lang="en-US" dirty="0"/>
              <a:t> output of </a:t>
            </a:r>
            <a:r>
              <a:rPr lang="en-US" dirty="0" smtClean="0"/>
              <a:t>another</a:t>
            </a:r>
          </a:p>
          <a:p>
            <a:pPr>
              <a:lnSpc>
                <a:spcPct val="110000"/>
              </a:lnSpc>
              <a:buFont typeface="Arial" charset="0"/>
              <a:buChar char="•"/>
              <a:defRPr/>
            </a:pPr>
            <a:r>
              <a:rPr lang="en-US" dirty="0" smtClean="0"/>
              <a:t>This </a:t>
            </a:r>
            <a:r>
              <a:rPr lang="en-US" dirty="0"/>
              <a:t>feature is called </a:t>
            </a:r>
            <a:r>
              <a:rPr lang="en-US" dirty="0">
                <a:solidFill>
                  <a:schemeClr val="accent6"/>
                </a:solidFill>
              </a:rPr>
              <a:t>command </a:t>
            </a:r>
            <a:r>
              <a:rPr lang="en-US" dirty="0" smtClean="0">
                <a:solidFill>
                  <a:schemeClr val="accent6"/>
                </a:solidFill>
              </a:rPr>
              <a:t>substitution</a:t>
            </a:r>
            <a:endParaRPr lang="en-US" dirty="0">
              <a:solidFill>
                <a:schemeClr val="accent6"/>
              </a:solidFill>
            </a:endParaRPr>
          </a:p>
          <a:p>
            <a:pPr>
              <a:lnSpc>
                <a:spcPct val="110000"/>
              </a:lnSpc>
              <a:buFont typeface="Arial" charset="0"/>
              <a:buChar char="•"/>
              <a:defRPr/>
            </a:pPr>
            <a:r>
              <a:rPr lang="en-US" dirty="0"/>
              <a:t>When </a:t>
            </a:r>
            <a:r>
              <a:rPr lang="en-US" dirty="0" smtClean="0"/>
              <a:t>parsing command </a:t>
            </a:r>
            <a:r>
              <a:rPr lang="en-US" dirty="0"/>
              <a:t>line, </a:t>
            </a:r>
            <a:r>
              <a:rPr lang="en-US" dirty="0" smtClean="0"/>
              <a:t>the shell replaces the output of a command between back quotes with the output of the command</a:t>
            </a:r>
          </a:p>
          <a:p>
            <a:pPr>
              <a:lnSpc>
                <a:spcPct val="110000"/>
              </a:lnSpc>
              <a:buFont typeface="Arial" charset="0"/>
              <a:buChar char="•"/>
              <a:defRPr/>
            </a:pPr>
            <a:r>
              <a:rPr lang="en-US" dirty="0" smtClean="0"/>
              <a:t>Example:</a:t>
            </a:r>
          </a:p>
          <a:p>
            <a:pPr lvl="1">
              <a:lnSpc>
                <a:spcPct val="110000"/>
              </a:lnSpc>
              <a:buFont typeface="Arial" charset="0"/>
              <a:buChar char="–"/>
              <a:defRPr/>
            </a:pPr>
            <a:r>
              <a:rPr lang="en-US" dirty="0" smtClean="0"/>
              <a:t>File </a:t>
            </a:r>
            <a:r>
              <a:rPr lang="en-US" dirty="0" smtClean="0">
                <a:solidFill>
                  <a:schemeClr val="accent6"/>
                </a:solidFill>
              </a:rPr>
              <a:t>name.txt</a:t>
            </a:r>
            <a:r>
              <a:rPr lang="en-US" dirty="0" smtClean="0"/>
              <a:t> contains string </a:t>
            </a:r>
            <a:r>
              <a:rPr lang="en-US" dirty="0" err="1" smtClean="0">
                <a:solidFill>
                  <a:schemeClr val="accent6"/>
                </a:solidFill>
              </a:rPr>
              <a:t>farasi</a:t>
            </a:r>
            <a:endParaRPr lang="en-US" dirty="0" smtClean="0">
              <a:solidFill>
                <a:schemeClr val="accent6"/>
              </a:solidFill>
            </a:endParaRPr>
          </a:p>
          <a:p>
            <a:pPr lvl="1">
              <a:lnSpc>
                <a:spcPct val="110000"/>
              </a:lnSpc>
              <a:buFont typeface="Arial" charset="0"/>
              <a:buChar char="–"/>
              <a:defRPr/>
            </a:pPr>
            <a:r>
              <a:rPr lang="en-US" dirty="0" smtClean="0"/>
              <a:t>The following two commands are equivalent</a:t>
            </a:r>
          </a:p>
          <a:p>
            <a:pPr lvl="1">
              <a:lnSpc>
                <a:spcPct val="110000"/>
              </a:lnSpc>
              <a:buFont typeface="Arial" charset="0"/>
              <a:buChar char="–"/>
              <a:defRPr/>
            </a:pPr>
            <a:r>
              <a:rPr lang="en-US" dirty="0" smtClean="0">
                <a:solidFill>
                  <a:schemeClr val="accent6"/>
                </a:solidFill>
              </a:rPr>
              <a:t> finger `cat name.txt`</a:t>
            </a:r>
          </a:p>
          <a:p>
            <a:pPr lvl="1">
              <a:lnSpc>
                <a:spcPct val="110000"/>
              </a:lnSpc>
              <a:buFont typeface="Arial" charset="0"/>
              <a:buChar char="–"/>
              <a:defRPr/>
            </a:pPr>
            <a:r>
              <a:rPr lang="en-US" dirty="0" smtClean="0">
                <a:solidFill>
                  <a:schemeClr val="accent6"/>
                </a:solidFill>
              </a:rPr>
              <a:t>finger </a:t>
            </a:r>
            <a:r>
              <a:rPr lang="en-US" dirty="0" err="1" smtClean="0">
                <a:solidFill>
                  <a:schemeClr val="accent6"/>
                </a:solidFill>
              </a:rPr>
              <a:t>farasi</a:t>
            </a:r>
            <a:endParaRPr lang="en-US" dirty="0" smtClean="0"/>
          </a:p>
        </p:txBody>
      </p:sp>
      <p:sp>
        <p:nvSpPr>
          <p:cNvPr id="4" name="Date Placeholder 3"/>
          <p:cNvSpPr>
            <a:spLocks noGrp="1"/>
          </p:cNvSpPr>
          <p:nvPr>
            <p:ph type="dt" sz="quarter" idx="10"/>
          </p:nvPr>
        </p:nvSpPr>
        <p:spPr/>
        <p:txBody>
          <a:bodyPr/>
          <a:lstStyle/>
          <a:p>
            <a:pPr>
              <a:defRPr/>
            </a:pPr>
            <a:fld id="{BE6103D1-D081-496D-9047-8770A77D1959}" type="datetime1">
              <a:rPr lang="en-US"/>
              <a:pPr>
                <a:defRPr/>
              </a:pPr>
              <a:t>1/9/2018</a:t>
            </a:fld>
            <a:endParaRPr lang="en-US" dirty="0"/>
          </a:p>
        </p:txBody>
      </p:sp>
      <p:sp>
        <p:nvSpPr>
          <p:cNvPr id="6" name="Footer Placeholder 5"/>
          <p:cNvSpPr>
            <a:spLocks noGrp="1"/>
          </p:cNvSpPr>
          <p:nvPr>
            <p:ph type="ftr" sz="quarter" idx="4294967295"/>
          </p:nvPr>
        </p:nvSpPr>
        <p:spPr>
          <a:xfrm>
            <a:off x="3124200" y="6356350"/>
            <a:ext cx="2895600" cy="365125"/>
          </a:xfrm>
          <a:prstGeom prst="rect">
            <a:avLst/>
          </a:prstGeom>
        </p:spPr>
        <p:txBody>
          <a:bodyPr/>
          <a:lstStyle/>
          <a:p>
            <a:pPr>
              <a:defRPr/>
            </a:pPr>
            <a:r>
              <a:rPr lang="en-US" dirty="0"/>
              <a:t>Buffer Overflow</a:t>
            </a:r>
          </a:p>
        </p:txBody>
      </p:sp>
      <p:sp>
        <p:nvSpPr>
          <p:cNvPr id="5" name="Slide Number Placeholder 4"/>
          <p:cNvSpPr>
            <a:spLocks noGrp="1"/>
          </p:cNvSpPr>
          <p:nvPr>
            <p:ph type="sldNum" sz="quarter" idx="4294967295"/>
          </p:nvPr>
        </p:nvSpPr>
        <p:spPr>
          <a:xfrm>
            <a:off x="6553200" y="6356350"/>
            <a:ext cx="2133600" cy="365125"/>
          </a:xfrm>
          <a:prstGeom prst="rect">
            <a:avLst/>
          </a:prstGeom>
        </p:spPr>
        <p:txBody>
          <a:bodyPr/>
          <a:lstStyle/>
          <a:p>
            <a:pPr>
              <a:defRPr/>
            </a:pPr>
            <a:fld id="{672D3C69-AD1C-4B3E-A722-8287C0F8C6AE}" type="slidenum">
              <a:rPr lang="en-US" smtClean="0"/>
              <a:pPr>
                <a:defRPr/>
              </a:pPr>
              <a:t>42</a:t>
            </a:fld>
            <a:endParaRPr lang="en-US" dirty="0"/>
          </a:p>
        </p:txBody>
      </p:sp>
    </p:spTree>
    <p:extLst>
      <p:ext uri="{BB962C8B-B14F-4D97-AF65-F5344CB8AC3E}">
        <p14:creationId xmlns:p14="http://schemas.microsoft.com/office/powerpoint/2010/main" val="2459077310"/>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smtClean="0"/>
              <a:t>Shellcode Injection</a:t>
            </a:r>
          </a:p>
        </p:txBody>
      </p:sp>
      <p:sp>
        <p:nvSpPr>
          <p:cNvPr id="20483" name="Rectangle 3"/>
          <p:cNvSpPr>
            <a:spLocks noGrp="1" noChangeArrowheads="1"/>
          </p:cNvSpPr>
          <p:nvPr>
            <p:ph type="body" idx="1"/>
          </p:nvPr>
        </p:nvSpPr>
        <p:spPr>
          <a:xfrm>
            <a:off x="304800" y="1219200"/>
            <a:ext cx="8686800" cy="4525963"/>
          </a:xfrm>
        </p:spPr>
        <p:txBody>
          <a:bodyPr/>
          <a:lstStyle/>
          <a:p>
            <a:pPr eaLnBrk="1" hangingPunct="1"/>
            <a:r>
              <a:rPr lang="en-US" smtClean="0"/>
              <a:t>An exploit  takes control of attacked computer so injects code  to “spawn a shell” or “shellcode”</a:t>
            </a:r>
          </a:p>
          <a:p>
            <a:pPr eaLnBrk="1" hangingPunct="1"/>
            <a:r>
              <a:rPr lang="en-US" smtClean="0"/>
              <a:t>A shellcode is:</a:t>
            </a:r>
          </a:p>
          <a:p>
            <a:pPr lvl="1" eaLnBrk="1" hangingPunct="1"/>
            <a:r>
              <a:rPr lang="en-US" smtClean="0"/>
              <a:t>Code assembled in the CPU’s native instruction set (e.g. x86 ,  x86-64, arm, sparc,  risc, etc.)</a:t>
            </a:r>
          </a:p>
          <a:p>
            <a:pPr lvl="1" eaLnBrk="1" hangingPunct="1"/>
            <a:r>
              <a:rPr lang="en-US" smtClean="0"/>
              <a:t>Injected as a part of the buffer that is overflowed.</a:t>
            </a:r>
          </a:p>
          <a:p>
            <a:pPr eaLnBrk="1" hangingPunct="1"/>
            <a:r>
              <a:rPr lang="en-US" smtClean="0"/>
              <a:t>We inject the code directly into the buffer that we send for the attack</a:t>
            </a:r>
          </a:p>
          <a:p>
            <a:pPr eaLnBrk="1" hangingPunct="1"/>
            <a:r>
              <a:rPr lang="en-US" smtClean="0"/>
              <a:t>A buffer containing shellcode is a “payload”</a:t>
            </a:r>
          </a:p>
        </p:txBody>
      </p:sp>
      <p:sp>
        <p:nvSpPr>
          <p:cNvPr id="4" name="Segnaposto data 3"/>
          <p:cNvSpPr>
            <a:spLocks noGrp="1"/>
          </p:cNvSpPr>
          <p:nvPr>
            <p:ph type="dt" sz="quarter" idx="10"/>
          </p:nvPr>
        </p:nvSpPr>
        <p:spPr/>
        <p:txBody>
          <a:bodyPr/>
          <a:lstStyle/>
          <a:p>
            <a:pPr>
              <a:defRPr/>
            </a:pPr>
            <a:fld id="{4D69DD64-5A2E-4088-9967-020434B35103}" type="datetime1">
              <a:rPr lang="en-US"/>
              <a:pPr>
                <a:defRPr/>
              </a:pPr>
              <a:t>1/9/2018</a:t>
            </a:fld>
            <a:endParaRPr lang="en-US" dirty="0"/>
          </a:p>
        </p:txBody>
      </p:sp>
      <p:sp>
        <p:nvSpPr>
          <p:cNvPr id="5" name="Segnaposto numero diapositiva 4"/>
          <p:cNvSpPr>
            <a:spLocks noGrp="1"/>
          </p:cNvSpPr>
          <p:nvPr>
            <p:ph type="sldNum" sz="quarter" idx="4294967295"/>
          </p:nvPr>
        </p:nvSpPr>
        <p:spPr>
          <a:xfrm>
            <a:off x="6553200" y="6356350"/>
            <a:ext cx="2133600" cy="365125"/>
          </a:xfrm>
          <a:prstGeom prst="rect">
            <a:avLst/>
          </a:prstGeom>
        </p:spPr>
        <p:txBody>
          <a:bodyPr/>
          <a:lstStyle/>
          <a:p>
            <a:pPr>
              <a:defRPr/>
            </a:pPr>
            <a:fld id="{6A1CFFE5-82B9-4AB4-BC2F-AA886C5A9C55}" type="slidenum">
              <a:rPr lang="en-US" smtClean="0"/>
              <a:pPr>
                <a:defRPr/>
              </a:pPr>
              <a:t>43</a:t>
            </a:fld>
            <a:endParaRPr lang="en-US"/>
          </a:p>
        </p:txBody>
      </p:sp>
      <p:sp>
        <p:nvSpPr>
          <p:cNvPr id="6" name="Segnaposto piè di pagina 5"/>
          <p:cNvSpPr>
            <a:spLocks noGrp="1"/>
          </p:cNvSpPr>
          <p:nvPr>
            <p:ph type="ftr" sz="quarter" idx="4294967295"/>
          </p:nvPr>
        </p:nvSpPr>
        <p:spPr>
          <a:xfrm>
            <a:off x="3124200" y="6356350"/>
            <a:ext cx="2895600" cy="365125"/>
          </a:xfrm>
          <a:prstGeom prst="rect">
            <a:avLst/>
          </a:prstGeom>
        </p:spPr>
        <p:txBody>
          <a:bodyPr/>
          <a:lstStyle/>
          <a:p>
            <a:pPr>
              <a:defRPr/>
            </a:pPr>
            <a:r>
              <a:rPr lang="en-US" smtClean="0"/>
              <a:t>Buffer Overflow</a:t>
            </a:r>
            <a:endParaRPr lang="en-US" dirty="0"/>
          </a:p>
        </p:txBody>
      </p:sp>
    </p:spTree>
    <p:extLst>
      <p:ext uri="{BB962C8B-B14F-4D97-AF65-F5344CB8AC3E}">
        <p14:creationId xmlns:p14="http://schemas.microsoft.com/office/powerpoint/2010/main" val="230560427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
          <p:cNvSpPr>
            <a:spLocks noGrp="1" noChangeArrowheads="1"/>
          </p:cNvSpPr>
          <p:nvPr>
            <p:ph type="title"/>
          </p:nvPr>
        </p:nvSpPr>
        <p:spPr>
          <a:xfrm>
            <a:off x="457200" y="246063"/>
            <a:ext cx="8231188" cy="1201737"/>
          </a:xfrm>
        </p:spPr>
        <p:txBody>
          <a:bodyPr lIns="38100" tIns="38100" rIns="1099" bIns="38100"/>
          <a:lstStyle/>
          <a:p>
            <a:pPr marL="12700" eaLnBrk="1" hangingPunct="1">
              <a:tabLst>
                <a:tab pos="50800" algn="l"/>
                <a:tab pos="965200" algn="l"/>
                <a:tab pos="1879600" algn="l"/>
                <a:tab pos="2794000" algn="l"/>
                <a:tab pos="3708400" algn="l"/>
                <a:tab pos="4622800" algn="l"/>
                <a:tab pos="5537200" algn="l"/>
                <a:tab pos="6451600" algn="l"/>
                <a:tab pos="7366000" algn="l"/>
                <a:tab pos="8280400" algn="l"/>
                <a:tab pos="9194800" algn="l"/>
                <a:tab pos="10109200" algn="l"/>
                <a:tab pos="10985500" algn="l"/>
              </a:tabLst>
            </a:pPr>
            <a:r>
              <a:rPr lang="en-US" smtClean="0"/>
              <a:t>Buffer Overflow Mitigation</a:t>
            </a:r>
          </a:p>
        </p:txBody>
      </p:sp>
      <p:sp>
        <p:nvSpPr>
          <p:cNvPr id="24579" name="Rectangle 2"/>
          <p:cNvSpPr>
            <a:spLocks noGrp="1" noChangeArrowheads="1"/>
          </p:cNvSpPr>
          <p:nvPr>
            <p:ph idx="1"/>
          </p:nvPr>
        </p:nvSpPr>
        <p:spPr>
          <a:xfrm>
            <a:off x="457200" y="1295400"/>
            <a:ext cx="8229600" cy="5029200"/>
          </a:xfrm>
        </p:spPr>
        <p:txBody>
          <a:bodyPr lIns="38100" tIns="38100" rIns="1099" bIns="38100">
            <a:noAutofit/>
          </a:bodyPr>
          <a:lstStyle/>
          <a:p>
            <a:pPr marL="357188" eaLnBrk="1" hangingPunct="1">
              <a:lnSpc>
                <a:spcPct val="110000"/>
              </a:lnSpc>
              <a:spcBef>
                <a:spcPct val="0"/>
              </a:spcBef>
              <a:buFont typeface="Arial" charset="0"/>
              <a:buChar char="•"/>
              <a:tabLst>
                <a:tab pos="38100" algn="l"/>
                <a:tab pos="508000" algn="l"/>
                <a:tab pos="546100" algn="l"/>
                <a:tab pos="952500" algn="l"/>
                <a:tab pos="1422400" algn="l"/>
                <a:tab pos="1460500" algn="l"/>
                <a:tab pos="1866900" algn="l"/>
              </a:tabLst>
              <a:defRPr/>
            </a:pPr>
            <a:r>
              <a:rPr lang="en-US" sz="2400" dirty="0" smtClean="0"/>
              <a:t>We know </a:t>
            </a:r>
            <a:r>
              <a:rPr lang="en-US" sz="2400" dirty="0" smtClean="0">
                <a:solidFill>
                  <a:schemeClr val="accent6"/>
                </a:solidFill>
              </a:rPr>
              <a:t>how</a:t>
            </a:r>
            <a:r>
              <a:rPr lang="en-US" sz="2400" dirty="0" smtClean="0"/>
              <a:t> a buffer overflow happens, but </a:t>
            </a:r>
            <a:r>
              <a:rPr lang="en-US" sz="2400" dirty="0" smtClean="0">
                <a:solidFill>
                  <a:schemeClr val="accent6"/>
                </a:solidFill>
              </a:rPr>
              <a:t>why</a:t>
            </a:r>
            <a:r>
              <a:rPr lang="en-US" sz="2400" dirty="0" smtClean="0"/>
              <a:t> does it happen?</a:t>
            </a:r>
          </a:p>
          <a:p>
            <a:pPr marL="357188"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400" dirty="0" smtClean="0"/>
              <a:t>This problem could not occur in Java; it is a C problem</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In Java, objects are allocated dynamically on the heap (except </a:t>
            </a:r>
            <a:r>
              <a:rPr lang="en-US" sz="2000" dirty="0" err="1" smtClean="0"/>
              <a:t>ints</a:t>
            </a:r>
            <a:r>
              <a:rPr lang="en-US" sz="2000" dirty="0" smtClean="0"/>
              <a:t>, etc.)</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Also cannot do pointer arithmetic in Java</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In C, however, you can declare things directly on the stack</a:t>
            </a:r>
          </a:p>
          <a:p>
            <a:pPr marL="357188"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400" dirty="0" smtClean="0"/>
              <a:t>One solution is to make the buffer dynamically allocated</a:t>
            </a:r>
          </a:p>
          <a:p>
            <a:pPr marL="357188"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400" dirty="0" smtClean="0"/>
              <a:t>Another (OS) problem is that </a:t>
            </a:r>
            <a:r>
              <a:rPr lang="en-US" sz="2400" dirty="0" err="1" smtClean="0">
                <a:solidFill>
                  <a:schemeClr val="accent6"/>
                </a:solidFill>
              </a:rPr>
              <a:t>fingerd</a:t>
            </a:r>
            <a:r>
              <a:rPr lang="en-US" sz="2400" dirty="0" smtClean="0"/>
              <a:t> had to run as root </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Just get rid of</a:t>
            </a:r>
            <a:r>
              <a:rPr lang="en-US" sz="2000" dirty="0" smtClean="0">
                <a:solidFill>
                  <a:schemeClr val="accent6"/>
                </a:solidFill>
              </a:rPr>
              <a:t> </a:t>
            </a:r>
            <a:r>
              <a:rPr lang="en-US" sz="2000" dirty="0" err="1" smtClean="0">
                <a:solidFill>
                  <a:schemeClr val="accent6"/>
                </a:solidFill>
              </a:rPr>
              <a:t>fingerd</a:t>
            </a:r>
            <a:r>
              <a:rPr lang="en-US" sz="2000" dirty="0" err="1" smtClean="0"/>
              <a:t>’s</a:t>
            </a:r>
            <a:r>
              <a:rPr lang="en-US" sz="2000" dirty="0" smtClean="0"/>
              <a:t> need for root access (solution eventually used)</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The program needed access to a file that had sensitive information in it</a:t>
            </a:r>
          </a:p>
          <a:p>
            <a:pPr marL="757238" lvl="1" eaLnBrk="1" hangingPunct="1">
              <a:lnSpc>
                <a:spcPct val="110000"/>
              </a:lnSpc>
              <a:spcBef>
                <a:spcPts val="400"/>
              </a:spcBef>
              <a:buFont typeface="Arial" charset="0"/>
              <a:buChar char="–"/>
              <a:tabLst>
                <a:tab pos="38100" algn="l"/>
                <a:tab pos="508000" algn="l"/>
                <a:tab pos="546100" algn="l"/>
                <a:tab pos="952500" algn="l"/>
                <a:tab pos="1422400" algn="l"/>
                <a:tab pos="1460500" algn="l"/>
                <a:tab pos="1866900" algn="l"/>
              </a:tabLst>
              <a:defRPr/>
            </a:pPr>
            <a:r>
              <a:rPr lang="en-US" sz="2000" dirty="0" smtClean="0"/>
              <a:t>A new world-readable file was created with the information required by </a:t>
            </a:r>
            <a:r>
              <a:rPr lang="en-US" sz="2000" dirty="0" err="1" smtClean="0">
                <a:solidFill>
                  <a:schemeClr val="accent6"/>
                </a:solidFill>
              </a:rPr>
              <a:t>fingerd</a:t>
            </a:r>
            <a:endParaRPr lang="en-US" sz="2000" dirty="0" smtClean="0">
              <a:solidFill>
                <a:schemeClr val="accent6"/>
              </a:solidFill>
            </a:endParaRPr>
          </a:p>
        </p:txBody>
      </p:sp>
      <p:sp>
        <p:nvSpPr>
          <p:cNvPr id="2" name="Date Placeholder 3"/>
          <p:cNvSpPr>
            <a:spLocks noGrp="1"/>
          </p:cNvSpPr>
          <p:nvPr>
            <p:ph type="dt" sz="quarter" idx="10"/>
          </p:nvPr>
        </p:nvSpPr>
        <p:spPr/>
        <p:txBody>
          <a:bodyPr/>
          <a:lstStyle/>
          <a:p>
            <a:pPr>
              <a:defRPr/>
            </a:pPr>
            <a:fld id="{8635F822-8B98-4439-8F08-7FA831C4A354}" type="datetime1">
              <a:rPr lang="en-US"/>
              <a:pPr>
                <a:defRPr/>
              </a:pPr>
              <a:t>1/9/2018</a:t>
            </a:fld>
            <a:endParaRPr lang="en-US" dirty="0"/>
          </a:p>
        </p:txBody>
      </p:sp>
      <p:sp>
        <p:nvSpPr>
          <p:cNvPr id="21507" name="Footer Placeholder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p>
        </p:txBody>
      </p:sp>
      <p:sp>
        <p:nvSpPr>
          <p:cNvPr id="21508" name="Slide Number Placeholder 5"/>
          <p:cNvSpPr>
            <a:spLocks noGrp="1"/>
          </p:cNvSpPr>
          <p:nvPr>
            <p:ph type="sldNum" sz="quarter" idx="4294967295"/>
          </p:nvPr>
        </p:nvSpPr>
        <p:spPr>
          <a:xfrm>
            <a:off x="6553200" y="6356350"/>
            <a:ext cx="2133600" cy="365125"/>
          </a:xfrm>
          <a:prstGeom prst="rect">
            <a:avLst/>
          </a:prstGeom>
        </p:spPr>
        <p:txBody>
          <a:bodyPr/>
          <a:lstStyle/>
          <a:p>
            <a:pPr>
              <a:defRPr/>
            </a:pPr>
            <a:fld id="{F58D9F3F-3912-45F9-A36D-9FB3C725F290}" type="slidenum">
              <a:rPr lang="en-US"/>
              <a:pPr>
                <a:defRPr/>
              </a:pPr>
              <a:t>44</a:t>
            </a:fld>
            <a:endParaRPr lang="en-US"/>
          </a:p>
        </p:txBody>
      </p:sp>
    </p:spTree>
    <p:extLst>
      <p:ext uri="{BB962C8B-B14F-4D97-AF65-F5344CB8AC3E}">
        <p14:creationId xmlns:p14="http://schemas.microsoft.com/office/powerpoint/2010/main" val="2757868907"/>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olo 1"/>
          <p:cNvSpPr>
            <a:spLocks noGrp="1"/>
          </p:cNvSpPr>
          <p:nvPr>
            <p:ph type="title"/>
          </p:nvPr>
        </p:nvSpPr>
        <p:spPr>
          <a:xfrm>
            <a:off x="457200" y="76200"/>
            <a:ext cx="8229600" cy="1143000"/>
          </a:xfrm>
        </p:spPr>
        <p:txBody>
          <a:bodyPr/>
          <a:lstStyle/>
          <a:p>
            <a:r>
              <a:rPr lang="en-US" smtClean="0"/>
              <a:t>Stack-based buffer overflow detection using a random canary</a:t>
            </a:r>
          </a:p>
        </p:txBody>
      </p:sp>
      <p:sp>
        <p:nvSpPr>
          <p:cNvPr id="22531" name="Segnaposto contenuto 2"/>
          <p:cNvSpPr>
            <a:spLocks noGrp="1"/>
          </p:cNvSpPr>
          <p:nvPr>
            <p:ph idx="1"/>
          </p:nvPr>
        </p:nvSpPr>
        <p:spPr>
          <a:xfrm>
            <a:off x="457200" y="4267200"/>
            <a:ext cx="8229600" cy="563563"/>
          </a:xfrm>
        </p:spPr>
        <p:txBody>
          <a:bodyPr/>
          <a:lstStyle/>
          <a:p>
            <a:r>
              <a:rPr lang="en-US" smtClean="0"/>
              <a:t>The canary is placed in the stack prior to the return address, so that any attempt to over-write the return address also over-writes the canary.</a:t>
            </a:r>
            <a:endParaRPr lang="it-IT" smtClean="0"/>
          </a:p>
        </p:txBody>
      </p:sp>
      <p:sp>
        <p:nvSpPr>
          <p:cNvPr id="4" name="Segnaposto data 3"/>
          <p:cNvSpPr>
            <a:spLocks noGrp="1"/>
          </p:cNvSpPr>
          <p:nvPr>
            <p:ph type="dt" sz="quarter" idx="10"/>
          </p:nvPr>
        </p:nvSpPr>
        <p:spPr/>
        <p:txBody>
          <a:bodyPr/>
          <a:lstStyle/>
          <a:p>
            <a:pPr>
              <a:defRPr/>
            </a:pPr>
            <a:fld id="{345262D6-7630-47FB-B573-C266DC07441D}" type="datetime1">
              <a:rPr lang="en-US"/>
              <a:pPr>
                <a:defRPr/>
              </a:pPr>
              <a:t>1/9/2018</a:t>
            </a:fld>
            <a:endParaRPr lang="en-US" dirty="0"/>
          </a:p>
        </p:txBody>
      </p:sp>
      <p:sp>
        <p:nvSpPr>
          <p:cNvPr id="5" name="Segnaposto piè di pagina 4"/>
          <p:cNvSpPr>
            <a:spLocks noGrp="1"/>
          </p:cNvSpPr>
          <p:nvPr>
            <p:ph type="ftr" sz="quarter" idx="4294967295"/>
          </p:nvPr>
        </p:nvSpPr>
        <p:spPr>
          <a:xfrm>
            <a:off x="3124200" y="6356350"/>
            <a:ext cx="2895600" cy="365125"/>
          </a:xfrm>
          <a:prstGeom prst="rect">
            <a:avLst/>
          </a:prstGeom>
        </p:spPr>
        <p:txBody>
          <a:bodyPr/>
          <a:lstStyle/>
          <a:p>
            <a:pPr>
              <a:defRPr/>
            </a:pPr>
            <a:r>
              <a:rPr lang="en-US"/>
              <a:t>Buffer Overflow</a:t>
            </a:r>
            <a:endParaRPr lang="en-US" dirty="0"/>
          </a:p>
        </p:txBody>
      </p:sp>
      <p:sp>
        <p:nvSpPr>
          <p:cNvPr id="6" name="Segnaposto numero diapositiva 5"/>
          <p:cNvSpPr>
            <a:spLocks noGrp="1"/>
          </p:cNvSpPr>
          <p:nvPr>
            <p:ph type="sldNum" sz="quarter" idx="4294967295"/>
          </p:nvPr>
        </p:nvSpPr>
        <p:spPr>
          <a:xfrm>
            <a:off x="6553200" y="6356350"/>
            <a:ext cx="2133600" cy="365125"/>
          </a:xfrm>
          <a:prstGeom prst="rect">
            <a:avLst/>
          </a:prstGeom>
        </p:spPr>
        <p:txBody>
          <a:bodyPr/>
          <a:lstStyle/>
          <a:p>
            <a:pPr>
              <a:defRPr/>
            </a:pPr>
            <a:fld id="{6FBCB00D-BF4A-4A31-908E-98905460D9AB}" type="slidenum">
              <a:rPr lang="en-US" smtClean="0"/>
              <a:pPr>
                <a:defRPr/>
              </a:pPr>
              <a:t>45</a:t>
            </a:fld>
            <a:endParaRPr lang="en-US"/>
          </a:p>
        </p:txBody>
      </p:sp>
      <p:sp>
        <p:nvSpPr>
          <p:cNvPr id="7" name="Rectangle 1"/>
          <p:cNvSpPr/>
          <p:nvPr/>
        </p:nvSpPr>
        <p:spPr>
          <a:xfrm>
            <a:off x="914400" y="1849438"/>
            <a:ext cx="18288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dirty="0">
                <a:solidFill>
                  <a:schemeClr val="bg2"/>
                </a:solidFill>
                <a:sym typeface="Arial" charset="0"/>
              </a:rPr>
              <a:t>Buffer</a:t>
            </a:r>
          </a:p>
        </p:txBody>
      </p:sp>
      <p:sp>
        <p:nvSpPr>
          <p:cNvPr id="8" name="Rectangle 2"/>
          <p:cNvSpPr/>
          <p:nvPr/>
        </p:nvSpPr>
        <p:spPr>
          <a:xfrm>
            <a:off x="2743200" y="1849438"/>
            <a:ext cx="12954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dirty="0">
                <a:solidFill>
                  <a:schemeClr val="bg2"/>
                </a:solidFill>
                <a:sym typeface="Arial" charset="0"/>
              </a:rPr>
              <a:t>Other local variables</a:t>
            </a:r>
          </a:p>
        </p:txBody>
      </p:sp>
      <p:sp>
        <p:nvSpPr>
          <p:cNvPr id="9" name="Rectangle 3"/>
          <p:cNvSpPr/>
          <p:nvPr/>
        </p:nvSpPr>
        <p:spPr>
          <a:xfrm>
            <a:off x="4038600" y="1849438"/>
            <a:ext cx="9144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400" dirty="0">
                <a:solidFill>
                  <a:schemeClr val="bg2"/>
                </a:solidFill>
                <a:sym typeface="Arial" charset="0"/>
              </a:rPr>
              <a:t>Canary (random)</a:t>
            </a:r>
          </a:p>
        </p:txBody>
      </p:sp>
      <p:sp>
        <p:nvSpPr>
          <p:cNvPr id="10" name="Rectangle 4"/>
          <p:cNvSpPr/>
          <p:nvPr/>
        </p:nvSpPr>
        <p:spPr>
          <a:xfrm>
            <a:off x="4953000" y="1849438"/>
            <a:ext cx="10668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dirty="0">
                <a:solidFill>
                  <a:schemeClr val="bg2"/>
                </a:solidFill>
                <a:sym typeface="Arial" charset="0"/>
              </a:rPr>
              <a:t>Return address</a:t>
            </a:r>
          </a:p>
        </p:txBody>
      </p:sp>
      <p:sp>
        <p:nvSpPr>
          <p:cNvPr id="11" name="Rectangle 5"/>
          <p:cNvSpPr/>
          <p:nvPr/>
        </p:nvSpPr>
        <p:spPr>
          <a:xfrm>
            <a:off x="6019800" y="1849438"/>
            <a:ext cx="16002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400" dirty="0">
                <a:solidFill>
                  <a:schemeClr val="bg2"/>
                </a:solidFill>
                <a:sym typeface="Arial" charset="0"/>
              </a:rPr>
              <a:t>Other data</a:t>
            </a:r>
          </a:p>
        </p:txBody>
      </p:sp>
      <p:sp>
        <p:nvSpPr>
          <p:cNvPr id="12" name="Rectangle 6"/>
          <p:cNvSpPr/>
          <p:nvPr/>
        </p:nvSpPr>
        <p:spPr>
          <a:xfrm>
            <a:off x="914400" y="3209925"/>
            <a:ext cx="1828800" cy="762000"/>
          </a:xfrm>
          <a:prstGeom prst="rect">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dirty="0">
                <a:solidFill>
                  <a:schemeClr val="bg2"/>
                </a:solidFill>
                <a:sym typeface="Arial" charset="0"/>
              </a:rPr>
              <a:t>Buffer</a:t>
            </a:r>
          </a:p>
        </p:txBody>
      </p:sp>
      <p:sp>
        <p:nvSpPr>
          <p:cNvPr id="13" name="Rectangle 9"/>
          <p:cNvSpPr/>
          <p:nvPr/>
        </p:nvSpPr>
        <p:spPr>
          <a:xfrm>
            <a:off x="4953000" y="3209925"/>
            <a:ext cx="1066800" cy="762000"/>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sz="1600" dirty="0">
                <a:solidFill>
                  <a:schemeClr val="bg2"/>
                </a:solidFill>
                <a:sym typeface="Arial" charset="0"/>
              </a:rPr>
              <a:t>Corrupt return address</a:t>
            </a:r>
          </a:p>
        </p:txBody>
      </p:sp>
      <p:sp>
        <p:nvSpPr>
          <p:cNvPr id="14" name="Rectangle 10"/>
          <p:cNvSpPr/>
          <p:nvPr/>
        </p:nvSpPr>
        <p:spPr>
          <a:xfrm>
            <a:off x="6019800" y="3209925"/>
            <a:ext cx="1600200" cy="762000"/>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dirty="0">
                <a:solidFill>
                  <a:schemeClr val="bg2"/>
                </a:solidFill>
                <a:sym typeface="Arial" charset="0"/>
              </a:rPr>
              <a:t>Attack code</a:t>
            </a:r>
          </a:p>
        </p:txBody>
      </p:sp>
      <p:sp>
        <p:nvSpPr>
          <p:cNvPr id="15" name="TextBox 11"/>
          <p:cNvSpPr txBox="1"/>
          <p:nvPr/>
        </p:nvSpPr>
        <p:spPr>
          <a:xfrm>
            <a:off x="1371600" y="1295400"/>
            <a:ext cx="5099050" cy="523875"/>
          </a:xfrm>
          <a:prstGeom prst="rect">
            <a:avLst/>
          </a:prstGeom>
          <a:noFill/>
        </p:spPr>
        <p:txBody>
          <a:bodyPr wrap="none">
            <a:spAutoFit/>
          </a:bodyPr>
          <a:lstStyle/>
          <a:p>
            <a:pPr>
              <a:defRPr/>
            </a:pPr>
            <a:r>
              <a:rPr lang="en-US" sz="2800" dirty="0">
                <a:solidFill>
                  <a:schemeClr val="tx1"/>
                </a:solidFill>
                <a:latin typeface="+mn-lt"/>
                <a:sym typeface="Arial" charset="0"/>
              </a:rPr>
              <a:t>Normal (safe) stack configuration:</a:t>
            </a:r>
          </a:p>
        </p:txBody>
      </p:sp>
      <p:sp>
        <p:nvSpPr>
          <p:cNvPr id="16" name="TextBox 12"/>
          <p:cNvSpPr txBox="1"/>
          <p:nvPr/>
        </p:nvSpPr>
        <p:spPr>
          <a:xfrm>
            <a:off x="1828800" y="2590800"/>
            <a:ext cx="4762500" cy="523875"/>
          </a:xfrm>
          <a:prstGeom prst="rect">
            <a:avLst/>
          </a:prstGeom>
          <a:noFill/>
        </p:spPr>
        <p:txBody>
          <a:bodyPr wrap="none">
            <a:spAutoFit/>
          </a:bodyPr>
          <a:lstStyle/>
          <a:p>
            <a:pPr>
              <a:defRPr/>
            </a:pPr>
            <a:r>
              <a:rPr lang="en-US" sz="2800" dirty="0">
                <a:solidFill>
                  <a:schemeClr val="tx1"/>
                </a:solidFill>
                <a:latin typeface="+mn-lt"/>
                <a:sym typeface="Arial" charset="0"/>
              </a:rPr>
              <a:t>Buffer overflow attack attempt:</a:t>
            </a:r>
          </a:p>
        </p:txBody>
      </p:sp>
      <p:sp>
        <p:nvSpPr>
          <p:cNvPr id="17" name="Rectangle 13"/>
          <p:cNvSpPr/>
          <p:nvPr/>
        </p:nvSpPr>
        <p:spPr>
          <a:xfrm>
            <a:off x="914400" y="3209925"/>
            <a:ext cx="1828800" cy="762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sym typeface="Arial" charset="0"/>
            </a:endParaRPr>
          </a:p>
        </p:txBody>
      </p:sp>
      <p:sp>
        <p:nvSpPr>
          <p:cNvPr id="18" name="Rectangle 14"/>
          <p:cNvSpPr/>
          <p:nvPr/>
        </p:nvSpPr>
        <p:spPr>
          <a:xfrm>
            <a:off x="2743200" y="3209925"/>
            <a:ext cx="2209800" cy="762000"/>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dirty="0">
                <a:solidFill>
                  <a:schemeClr val="bg2"/>
                </a:solidFill>
                <a:sym typeface="Arial" charset="0"/>
              </a:rPr>
              <a:t>Overflow data</a:t>
            </a:r>
          </a:p>
        </p:txBody>
      </p:sp>
      <p:grpSp>
        <p:nvGrpSpPr>
          <p:cNvPr id="22547" name="Group 41"/>
          <p:cNvGrpSpPr>
            <a:grpSpLocks/>
          </p:cNvGrpSpPr>
          <p:nvPr/>
        </p:nvGrpSpPr>
        <p:grpSpPr bwMode="auto">
          <a:xfrm>
            <a:off x="7785100" y="1819275"/>
            <a:ext cx="977900" cy="771525"/>
            <a:chOff x="2012950" y="4943475"/>
            <a:chExt cx="1206500" cy="1000125"/>
          </a:xfrm>
        </p:grpSpPr>
        <p:sp>
          <p:nvSpPr>
            <p:cNvPr id="22555" name="Freeform 11"/>
            <p:cNvSpPr>
              <a:spLocks/>
            </p:cNvSpPr>
            <p:nvPr/>
          </p:nvSpPr>
          <p:spPr bwMode="auto">
            <a:xfrm>
              <a:off x="2990850" y="4943475"/>
              <a:ext cx="228600" cy="390525"/>
            </a:xfrm>
            <a:custGeom>
              <a:avLst/>
              <a:gdLst>
                <a:gd name="T0" fmla="*/ 2147483647 w 144"/>
                <a:gd name="T1" fmla="*/ 2147483647 h 246"/>
                <a:gd name="T2" fmla="*/ 2147483647 w 144"/>
                <a:gd name="T3" fmla="*/ 2147483647 h 246"/>
                <a:gd name="T4" fmla="*/ 2147483647 w 144"/>
                <a:gd name="T5" fmla="*/ 2147483647 h 246"/>
                <a:gd name="T6" fmla="*/ 2147483647 w 144"/>
                <a:gd name="T7" fmla="*/ 2147483647 h 246"/>
                <a:gd name="T8" fmla="*/ 2147483647 w 144"/>
                <a:gd name="T9" fmla="*/ 2147483647 h 246"/>
                <a:gd name="T10" fmla="*/ 2147483647 w 144"/>
                <a:gd name="T11" fmla="*/ 2147483647 h 246"/>
                <a:gd name="T12" fmla="*/ 2147483647 w 144"/>
                <a:gd name="T13" fmla="*/ 2147483647 h 246"/>
                <a:gd name="T14" fmla="*/ 2147483647 w 144"/>
                <a:gd name="T15" fmla="*/ 2147483647 h 246"/>
                <a:gd name="T16" fmla="*/ 2147483647 w 144"/>
                <a:gd name="T17" fmla="*/ 2147483647 h 246"/>
                <a:gd name="T18" fmla="*/ 2147483647 w 144"/>
                <a:gd name="T19" fmla="*/ 2147483647 h 246"/>
                <a:gd name="T20" fmla="*/ 2147483647 w 144"/>
                <a:gd name="T21" fmla="*/ 2147483647 h 246"/>
                <a:gd name="T22" fmla="*/ 2147483647 w 144"/>
                <a:gd name="T23" fmla="*/ 2147483647 h 246"/>
                <a:gd name="T24" fmla="*/ 2147483647 w 144"/>
                <a:gd name="T25" fmla="*/ 2147483647 h 246"/>
                <a:gd name="T26" fmla="*/ 2147483647 w 144"/>
                <a:gd name="T27" fmla="*/ 2147483647 h 246"/>
                <a:gd name="T28" fmla="*/ 2147483647 w 144"/>
                <a:gd name="T29" fmla="*/ 2147483647 h 246"/>
                <a:gd name="T30" fmla="*/ 2147483647 w 144"/>
                <a:gd name="T31" fmla="*/ 2147483647 h 246"/>
                <a:gd name="T32" fmla="*/ 2147483647 w 144"/>
                <a:gd name="T33" fmla="*/ 2147483647 h 246"/>
                <a:gd name="T34" fmla="*/ 2147483647 w 144"/>
                <a:gd name="T35" fmla="*/ 2147483647 h 246"/>
                <a:gd name="T36" fmla="*/ 2147483647 w 144"/>
                <a:gd name="T37" fmla="*/ 2147483647 h 246"/>
                <a:gd name="T38" fmla="*/ 2147483647 w 144"/>
                <a:gd name="T39" fmla="*/ 2147483647 h 246"/>
                <a:gd name="T40" fmla="*/ 2147483647 w 144"/>
                <a:gd name="T41" fmla="*/ 2147483647 h 246"/>
                <a:gd name="T42" fmla="*/ 2147483647 w 144"/>
                <a:gd name="T43" fmla="*/ 2147483647 h 246"/>
                <a:gd name="T44" fmla="*/ 2147483647 w 144"/>
                <a:gd name="T45" fmla="*/ 2147483647 h 246"/>
                <a:gd name="T46" fmla="*/ 2147483647 w 144"/>
                <a:gd name="T47" fmla="*/ 2147483647 h 246"/>
                <a:gd name="T48" fmla="*/ 2147483647 w 144"/>
                <a:gd name="T49" fmla="*/ 2147483647 h 246"/>
                <a:gd name="T50" fmla="*/ 2147483647 w 144"/>
                <a:gd name="T51" fmla="*/ 2147483647 h 246"/>
                <a:gd name="T52" fmla="*/ 2147483647 w 144"/>
                <a:gd name="T53" fmla="*/ 2147483647 h 246"/>
                <a:gd name="T54" fmla="*/ 2147483647 w 144"/>
                <a:gd name="T55" fmla="*/ 2147483647 h 246"/>
                <a:gd name="T56" fmla="*/ 2147483647 w 144"/>
                <a:gd name="T57" fmla="*/ 2147483647 h 246"/>
                <a:gd name="T58" fmla="*/ 2147483647 w 144"/>
                <a:gd name="T59" fmla="*/ 2147483647 h 246"/>
                <a:gd name="T60" fmla="*/ 2147483647 w 144"/>
                <a:gd name="T61" fmla="*/ 0 h 246"/>
                <a:gd name="T62" fmla="*/ 2147483647 w 144"/>
                <a:gd name="T63" fmla="*/ 0 h 246"/>
                <a:gd name="T64" fmla="*/ 2147483647 w 144"/>
                <a:gd name="T65" fmla="*/ 2147483647 h 246"/>
                <a:gd name="T66" fmla="*/ 2147483647 w 144"/>
                <a:gd name="T67" fmla="*/ 2147483647 h 246"/>
                <a:gd name="T68" fmla="*/ 2147483647 w 144"/>
                <a:gd name="T69" fmla="*/ 2147483647 h 246"/>
                <a:gd name="T70" fmla="*/ 2147483647 w 144"/>
                <a:gd name="T71" fmla="*/ 2147483647 h 246"/>
                <a:gd name="T72" fmla="*/ 2147483647 w 144"/>
                <a:gd name="T73" fmla="*/ 2147483647 h 246"/>
                <a:gd name="T74" fmla="*/ 2147483647 w 144"/>
                <a:gd name="T75" fmla="*/ 2147483647 h 246"/>
                <a:gd name="T76" fmla="*/ 2147483647 w 144"/>
                <a:gd name="T77" fmla="*/ 2147483647 h 246"/>
                <a:gd name="T78" fmla="*/ 2147483647 w 144"/>
                <a:gd name="T79" fmla="*/ 2147483647 h 246"/>
                <a:gd name="T80" fmla="*/ 2147483647 w 144"/>
                <a:gd name="T81" fmla="*/ 2147483647 h 246"/>
                <a:gd name="T82" fmla="*/ 2147483647 w 144"/>
                <a:gd name="T83" fmla="*/ 2147483647 h 246"/>
                <a:gd name="T84" fmla="*/ 0 w 144"/>
                <a:gd name="T85" fmla="*/ 2147483647 h 246"/>
                <a:gd name="T86" fmla="*/ 0 w 144"/>
                <a:gd name="T87" fmla="*/ 2147483647 h 246"/>
                <a:gd name="T88" fmla="*/ 0 w 144"/>
                <a:gd name="T89" fmla="*/ 2147483647 h 246"/>
                <a:gd name="T90" fmla="*/ 2147483647 w 144"/>
                <a:gd name="T91" fmla="*/ 2147483647 h 246"/>
                <a:gd name="T92" fmla="*/ 2147483647 w 144"/>
                <a:gd name="T93" fmla="*/ 2147483647 h 246"/>
                <a:gd name="T94" fmla="*/ 2147483647 w 144"/>
                <a:gd name="T95" fmla="*/ 2147483647 h 246"/>
                <a:gd name="T96" fmla="*/ 2147483647 w 144"/>
                <a:gd name="T97" fmla="*/ 2147483647 h 246"/>
                <a:gd name="T98" fmla="*/ 2147483647 w 144"/>
                <a:gd name="T99" fmla="*/ 2147483647 h 246"/>
                <a:gd name="T100" fmla="*/ 2147483647 w 144"/>
                <a:gd name="T101" fmla="*/ 2147483647 h 246"/>
                <a:gd name="T102" fmla="*/ 2147483647 w 144"/>
                <a:gd name="T103" fmla="*/ 2147483647 h 246"/>
                <a:gd name="T104" fmla="*/ 2147483647 w 144"/>
                <a:gd name="T105" fmla="*/ 2147483647 h 246"/>
                <a:gd name="T106" fmla="*/ 2147483647 w 144"/>
                <a:gd name="T107" fmla="*/ 2147483647 h 246"/>
                <a:gd name="T108" fmla="*/ 2147483647 w 144"/>
                <a:gd name="T109" fmla="*/ 2147483647 h 246"/>
                <a:gd name="T110" fmla="*/ 2147483647 w 144"/>
                <a:gd name="T111" fmla="*/ 2147483647 h 246"/>
                <a:gd name="T112" fmla="*/ 2147483647 w 144"/>
                <a:gd name="T113" fmla="*/ 2147483647 h 246"/>
                <a:gd name="T114" fmla="*/ 2147483647 w 144"/>
                <a:gd name="T115" fmla="*/ 2147483647 h 24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4"/>
                <a:gd name="T175" fmla="*/ 0 h 246"/>
                <a:gd name="T176" fmla="*/ 144 w 144"/>
                <a:gd name="T177" fmla="*/ 246 h 24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4" h="246">
                  <a:moveTo>
                    <a:pt x="70" y="60"/>
                  </a:moveTo>
                  <a:lnTo>
                    <a:pt x="70" y="60"/>
                  </a:lnTo>
                  <a:lnTo>
                    <a:pt x="80" y="60"/>
                  </a:lnTo>
                  <a:lnTo>
                    <a:pt x="90" y="62"/>
                  </a:lnTo>
                  <a:lnTo>
                    <a:pt x="98" y="68"/>
                  </a:lnTo>
                  <a:lnTo>
                    <a:pt x="100" y="72"/>
                  </a:lnTo>
                  <a:lnTo>
                    <a:pt x="102" y="76"/>
                  </a:lnTo>
                  <a:lnTo>
                    <a:pt x="104" y="84"/>
                  </a:lnTo>
                  <a:lnTo>
                    <a:pt x="108" y="90"/>
                  </a:lnTo>
                  <a:lnTo>
                    <a:pt x="112" y="96"/>
                  </a:lnTo>
                  <a:lnTo>
                    <a:pt x="118" y="102"/>
                  </a:lnTo>
                  <a:lnTo>
                    <a:pt x="130" y="108"/>
                  </a:lnTo>
                  <a:lnTo>
                    <a:pt x="144" y="112"/>
                  </a:lnTo>
                  <a:lnTo>
                    <a:pt x="136" y="106"/>
                  </a:lnTo>
                  <a:lnTo>
                    <a:pt x="130" y="98"/>
                  </a:lnTo>
                  <a:lnTo>
                    <a:pt x="124" y="90"/>
                  </a:lnTo>
                  <a:lnTo>
                    <a:pt x="122" y="78"/>
                  </a:lnTo>
                  <a:lnTo>
                    <a:pt x="122" y="32"/>
                  </a:lnTo>
                  <a:lnTo>
                    <a:pt x="120" y="24"/>
                  </a:lnTo>
                  <a:lnTo>
                    <a:pt x="114" y="16"/>
                  </a:lnTo>
                  <a:lnTo>
                    <a:pt x="108" y="10"/>
                  </a:lnTo>
                  <a:lnTo>
                    <a:pt x="98" y="4"/>
                  </a:lnTo>
                  <a:lnTo>
                    <a:pt x="88" y="2"/>
                  </a:lnTo>
                  <a:lnTo>
                    <a:pt x="76" y="0"/>
                  </a:lnTo>
                  <a:lnTo>
                    <a:pt x="64" y="0"/>
                  </a:lnTo>
                  <a:lnTo>
                    <a:pt x="52" y="2"/>
                  </a:lnTo>
                  <a:lnTo>
                    <a:pt x="60" y="190"/>
                  </a:lnTo>
                  <a:lnTo>
                    <a:pt x="48" y="188"/>
                  </a:lnTo>
                  <a:lnTo>
                    <a:pt x="36" y="188"/>
                  </a:lnTo>
                  <a:lnTo>
                    <a:pt x="26" y="190"/>
                  </a:lnTo>
                  <a:lnTo>
                    <a:pt x="16" y="194"/>
                  </a:lnTo>
                  <a:lnTo>
                    <a:pt x="8" y="200"/>
                  </a:lnTo>
                  <a:lnTo>
                    <a:pt x="4" y="206"/>
                  </a:lnTo>
                  <a:lnTo>
                    <a:pt x="0" y="216"/>
                  </a:lnTo>
                  <a:lnTo>
                    <a:pt x="0" y="226"/>
                  </a:lnTo>
                  <a:lnTo>
                    <a:pt x="2" y="230"/>
                  </a:lnTo>
                  <a:lnTo>
                    <a:pt x="4" y="234"/>
                  </a:lnTo>
                  <a:lnTo>
                    <a:pt x="12" y="242"/>
                  </a:lnTo>
                  <a:lnTo>
                    <a:pt x="22" y="246"/>
                  </a:lnTo>
                  <a:lnTo>
                    <a:pt x="34" y="246"/>
                  </a:lnTo>
                  <a:lnTo>
                    <a:pt x="50" y="244"/>
                  </a:lnTo>
                  <a:lnTo>
                    <a:pt x="62" y="238"/>
                  </a:lnTo>
                  <a:lnTo>
                    <a:pt x="70" y="228"/>
                  </a:lnTo>
                  <a:lnTo>
                    <a:pt x="76" y="216"/>
                  </a:lnTo>
                  <a:lnTo>
                    <a:pt x="70" y="60"/>
                  </a:lnTo>
                  <a:close/>
                </a:path>
              </a:pathLst>
            </a:custGeom>
            <a:solidFill>
              <a:srgbClr val="9BB8BB"/>
            </a:solidFill>
            <a:ln w="9525">
              <a:noFill/>
              <a:round/>
              <a:headEnd/>
              <a:tailEnd/>
            </a:ln>
          </p:spPr>
          <p:txBody>
            <a:bodyPr/>
            <a:lstStyle/>
            <a:p>
              <a:endParaRPr lang="en-US"/>
            </a:p>
          </p:txBody>
        </p:sp>
        <p:sp>
          <p:nvSpPr>
            <p:cNvPr id="22556" name="Freeform 14"/>
            <p:cNvSpPr>
              <a:spLocks/>
            </p:cNvSpPr>
            <p:nvPr/>
          </p:nvSpPr>
          <p:spPr bwMode="auto">
            <a:xfrm>
              <a:off x="2012950" y="5886450"/>
              <a:ext cx="701675" cy="57150"/>
            </a:xfrm>
            <a:custGeom>
              <a:avLst/>
              <a:gdLst>
                <a:gd name="T0" fmla="*/ 2147483647 w 442"/>
                <a:gd name="T1" fmla="*/ 2147483647 h 36"/>
                <a:gd name="T2" fmla="*/ 2147483647 w 442"/>
                <a:gd name="T3" fmla="*/ 2147483647 h 36"/>
                <a:gd name="T4" fmla="*/ 2147483647 w 442"/>
                <a:gd name="T5" fmla="*/ 2147483647 h 36"/>
                <a:gd name="T6" fmla="*/ 2147483647 w 442"/>
                <a:gd name="T7" fmla="*/ 2147483647 h 36"/>
                <a:gd name="T8" fmla="*/ 2147483647 w 442"/>
                <a:gd name="T9" fmla="*/ 2147483647 h 36"/>
                <a:gd name="T10" fmla="*/ 2147483647 w 442"/>
                <a:gd name="T11" fmla="*/ 0 h 36"/>
                <a:gd name="T12" fmla="*/ 0 w 442"/>
                <a:gd name="T13" fmla="*/ 0 h 36"/>
                <a:gd name="T14" fmla="*/ 2147483647 w 442"/>
                <a:gd name="T15" fmla="*/ 2147483647 h 36"/>
                <a:gd name="T16" fmla="*/ 2147483647 w 442"/>
                <a:gd name="T17" fmla="*/ 2147483647 h 36"/>
                <a:gd name="T18" fmla="*/ 2147483647 w 442"/>
                <a:gd name="T19" fmla="*/ 2147483647 h 3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2"/>
                <a:gd name="T31" fmla="*/ 0 h 36"/>
                <a:gd name="T32" fmla="*/ 442 w 442"/>
                <a:gd name="T33" fmla="*/ 36 h 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2" h="36">
                  <a:moveTo>
                    <a:pt x="440" y="36"/>
                  </a:moveTo>
                  <a:lnTo>
                    <a:pt x="440" y="36"/>
                  </a:lnTo>
                  <a:lnTo>
                    <a:pt x="442" y="26"/>
                  </a:lnTo>
                  <a:lnTo>
                    <a:pt x="442" y="18"/>
                  </a:lnTo>
                  <a:lnTo>
                    <a:pt x="442" y="10"/>
                  </a:lnTo>
                  <a:lnTo>
                    <a:pt x="440" y="0"/>
                  </a:lnTo>
                  <a:lnTo>
                    <a:pt x="0" y="0"/>
                  </a:lnTo>
                  <a:lnTo>
                    <a:pt x="4" y="36"/>
                  </a:lnTo>
                  <a:lnTo>
                    <a:pt x="440" y="36"/>
                  </a:lnTo>
                  <a:close/>
                </a:path>
              </a:pathLst>
            </a:custGeom>
            <a:solidFill>
              <a:srgbClr val="9BB8BB"/>
            </a:solidFill>
            <a:ln w="9525">
              <a:noFill/>
              <a:round/>
              <a:headEnd/>
              <a:tailEnd/>
            </a:ln>
          </p:spPr>
          <p:txBody>
            <a:bodyPr/>
            <a:lstStyle/>
            <a:p>
              <a:endParaRPr lang="en-US"/>
            </a:p>
          </p:txBody>
        </p:sp>
        <p:grpSp>
          <p:nvGrpSpPr>
            <p:cNvPr id="22557" name="Group 31"/>
            <p:cNvGrpSpPr>
              <a:grpSpLocks/>
            </p:cNvGrpSpPr>
            <p:nvPr/>
          </p:nvGrpSpPr>
          <p:grpSpPr bwMode="auto">
            <a:xfrm>
              <a:off x="2184400" y="5019675"/>
              <a:ext cx="606425" cy="876300"/>
              <a:chOff x="2184400" y="5019675"/>
              <a:chExt cx="606425" cy="876300"/>
            </a:xfrm>
          </p:grpSpPr>
          <p:sp>
            <p:nvSpPr>
              <p:cNvPr id="22558" name="Freeform 7"/>
              <p:cNvSpPr>
                <a:spLocks/>
              </p:cNvSpPr>
              <p:nvPr/>
            </p:nvSpPr>
            <p:spPr bwMode="auto">
              <a:xfrm>
                <a:off x="2482850" y="5686425"/>
                <a:ext cx="57150" cy="209550"/>
              </a:xfrm>
              <a:custGeom>
                <a:avLst/>
                <a:gdLst>
                  <a:gd name="T0" fmla="*/ 2147483647 w 36"/>
                  <a:gd name="T1" fmla="*/ 2147483647 h 132"/>
                  <a:gd name="T2" fmla="*/ 2147483647 w 36"/>
                  <a:gd name="T3" fmla="*/ 2147483647 h 132"/>
                  <a:gd name="T4" fmla="*/ 2147483647 w 36"/>
                  <a:gd name="T5" fmla="*/ 2147483647 h 132"/>
                  <a:gd name="T6" fmla="*/ 2147483647 w 36"/>
                  <a:gd name="T7" fmla="*/ 2147483647 h 132"/>
                  <a:gd name="T8" fmla="*/ 2147483647 w 36"/>
                  <a:gd name="T9" fmla="*/ 2147483647 h 132"/>
                  <a:gd name="T10" fmla="*/ 2147483647 w 36"/>
                  <a:gd name="T11" fmla="*/ 2147483647 h 132"/>
                  <a:gd name="T12" fmla="*/ 2147483647 w 36"/>
                  <a:gd name="T13" fmla="*/ 2147483647 h 132"/>
                  <a:gd name="T14" fmla="*/ 2147483647 w 36"/>
                  <a:gd name="T15" fmla="*/ 2147483647 h 132"/>
                  <a:gd name="T16" fmla="*/ 2147483647 w 36"/>
                  <a:gd name="T17" fmla="*/ 2147483647 h 132"/>
                  <a:gd name="T18" fmla="*/ 2147483647 w 36"/>
                  <a:gd name="T19" fmla="*/ 2147483647 h 132"/>
                  <a:gd name="T20" fmla="*/ 2147483647 w 36"/>
                  <a:gd name="T21" fmla="*/ 2147483647 h 132"/>
                  <a:gd name="T22" fmla="*/ 2147483647 w 36"/>
                  <a:gd name="T23" fmla="*/ 0 h 132"/>
                  <a:gd name="T24" fmla="*/ 2147483647 w 36"/>
                  <a:gd name="T25" fmla="*/ 0 h 132"/>
                  <a:gd name="T26" fmla="*/ 2147483647 w 36"/>
                  <a:gd name="T27" fmla="*/ 0 h 132"/>
                  <a:gd name="T28" fmla="*/ 2147483647 w 36"/>
                  <a:gd name="T29" fmla="*/ 0 h 132"/>
                  <a:gd name="T30" fmla="*/ 2147483647 w 36"/>
                  <a:gd name="T31" fmla="*/ 2147483647 h 132"/>
                  <a:gd name="T32" fmla="*/ 2147483647 w 36"/>
                  <a:gd name="T33" fmla="*/ 2147483647 h 132"/>
                  <a:gd name="T34" fmla="*/ 0 w 36"/>
                  <a:gd name="T35" fmla="*/ 2147483647 h 132"/>
                  <a:gd name="T36" fmla="*/ 2147483647 w 36"/>
                  <a:gd name="T37" fmla="*/ 2147483647 h 132"/>
                  <a:gd name="T38" fmla="*/ 2147483647 w 36"/>
                  <a:gd name="T39" fmla="*/ 2147483647 h 13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6"/>
                  <a:gd name="T61" fmla="*/ 0 h 132"/>
                  <a:gd name="T62" fmla="*/ 36 w 36"/>
                  <a:gd name="T63" fmla="*/ 132 h 13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6" h="132">
                    <a:moveTo>
                      <a:pt x="24" y="128"/>
                    </a:moveTo>
                    <a:lnTo>
                      <a:pt x="24" y="128"/>
                    </a:lnTo>
                    <a:lnTo>
                      <a:pt x="26" y="132"/>
                    </a:lnTo>
                    <a:lnTo>
                      <a:pt x="30" y="132"/>
                    </a:lnTo>
                    <a:lnTo>
                      <a:pt x="34" y="130"/>
                    </a:lnTo>
                    <a:lnTo>
                      <a:pt x="36" y="126"/>
                    </a:lnTo>
                    <a:lnTo>
                      <a:pt x="12" y="4"/>
                    </a:lnTo>
                    <a:lnTo>
                      <a:pt x="10" y="0"/>
                    </a:lnTo>
                    <a:lnTo>
                      <a:pt x="4" y="0"/>
                    </a:lnTo>
                    <a:lnTo>
                      <a:pt x="2" y="2"/>
                    </a:lnTo>
                    <a:lnTo>
                      <a:pt x="0" y="6"/>
                    </a:lnTo>
                    <a:lnTo>
                      <a:pt x="24" y="128"/>
                    </a:lnTo>
                    <a:close/>
                  </a:path>
                </a:pathLst>
              </a:custGeom>
              <a:solidFill>
                <a:srgbClr val="FC8810"/>
              </a:solidFill>
              <a:ln w="9525">
                <a:noFill/>
                <a:round/>
                <a:headEnd/>
                <a:tailEnd/>
              </a:ln>
            </p:spPr>
            <p:txBody>
              <a:bodyPr/>
              <a:lstStyle/>
              <a:p>
                <a:endParaRPr lang="en-US"/>
              </a:p>
            </p:txBody>
          </p:sp>
          <p:sp>
            <p:nvSpPr>
              <p:cNvPr id="22559" name="Freeform 8"/>
              <p:cNvSpPr>
                <a:spLocks/>
              </p:cNvSpPr>
              <p:nvPr/>
            </p:nvSpPr>
            <p:spPr bwMode="auto">
              <a:xfrm>
                <a:off x="2390775" y="5689600"/>
                <a:ext cx="38100" cy="206375"/>
              </a:xfrm>
              <a:custGeom>
                <a:avLst/>
                <a:gdLst>
                  <a:gd name="T0" fmla="*/ 2147483647 w 24"/>
                  <a:gd name="T1" fmla="*/ 2147483647 h 130"/>
                  <a:gd name="T2" fmla="*/ 2147483647 w 24"/>
                  <a:gd name="T3" fmla="*/ 2147483647 h 130"/>
                  <a:gd name="T4" fmla="*/ 0 w 24"/>
                  <a:gd name="T5" fmla="*/ 2147483647 h 130"/>
                  <a:gd name="T6" fmla="*/ 0 w 24"/>
                  <a:gd name="T7" fmla="*/ 2147483647 h 130"/>
                  <a:gd name="T8" fmla="*/ 2147483647 w 24"/>
                  <a:gd name="T9" fmla="*/ 2147483647 h 130"/>
                  <a:gd name="T10" fmla="*/ 2147483647 w 24"/>
                  <a:gd name="T11" fmla="*/ 2147483647 h 130"/>
                  <a:gd name="T12" fmla="*/ 2147483647 w 24"/>
                  <a:gd name="T13" fmla="*/ 2147483647 h 130"/>
                  <a:gd name="T14" fmla="*/ 2147483647 w 24"/>
                  <a:gd name="T15" fmla="*/ 2147483647 h 130"/>
                  <a:gd name="T16" fmla="*/ 2147483647 w 24"/>
                  <a:gd name="T17" fmla="*/ 2147483647 h 130"/>
                  <a:gd name="T18" fmla="*/ 2147483647 w 24"/>
                  <a:gd name="T19" fmla="*/ 2147483647 h 130"/>
                  <a:gd name="T20" fmla="*/ 2147483647 w 24"/>
                  <a:gd name="T21" fmla="*/ 2147483647 h 130"/>
                  <a:gd name="T22" fmla="*/ 2147483647 w 24"/>
                  <a:gd name="T23" fmla="*/ 2147483647 h 130"/>
                  <a:gd name="T24" fmla="*/ 2147483647 w 24"/>
                  <a:gd name="T25" fmla="*/ 2147483647 h 130"/>
                  <a:gd name="T26" fmla="*/ 2147483647 w 24"/>
                  <a:gd name="T27" fmla="*/ 2147483647 h 130"/>
                  <a:gd name="T28" fmla="*/ 2147483647 w 24"/>
                  <a:gd name="T29" fmla="*/ 2147483647 h 130"/>
                  <a:gd name="T30" fmla="*/ 2147483647 w 24"/>
                  <a:gd name="T31" fmla="*/ 2147483647 h 130"/>
                  <a:gd name="T32" fmla="*/ 2147483647 w 24"/>
                  <a:gd name="T33" fmla="*/ 2147483647 h 130"/>
                  <a:gd name="T34" fmla="*/ 2147483647 w 24"/>
                  <a:gd name="T35" fmla="*/ 2147483647 h 130"/>
                  <a:gd name="T36" fmla="*/ 2147483647 w 24"/>
                  <a:gd name="T37" fmla="*/ 2147483647 h 130"/>
                  <a:gd name="T38" fmla="*/ 2147483647 w 24"/>
                  <a:gd name="T39" fmla="*/ 0 h 130"/>
                  <a:gd name="T40" fmla="*/ 2147483647 w 24"/>
                  <a:gd name="T41" fmla="*/ 0 h 130"/>
                  <a:gd name="T42" fmla="*/ 2147483647 w 24"/>
                  <a:gd name="T43" fmla="*/ 2147483647 h 130"/>
                  <a:gd name="T44" fmla="*/ 2147483647 w 24"/>
                  <a:gd name="T45" fmla="*/ 2147483647 h 13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4"/>
                  <a:gd name="T70" fmla="*/ 0 h 130"/>
                  <a:gd name="T71" fmla="*/ 24 w 24"/>
                  <a:gd name="T72" fmla="*/ 130 h 13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4" h="130">
                    <a:moveTo>
                      <a:pt x="2" y="2"/>
                    </a:moveTo>
                    <a:lnTo>
                      <a:pt x="2" y="2"/>
                    </a:lnTo>
                    <a:lnTo>
                      <a:pt x="0" y="4"/>
                    </a:lnTo>
                    <a:lnTo>
                      <a:pt x="0" y="6"/>
                    </a:lnTo>
                    <a:lnTo>
                      <a:pt x="12" y="124"/>
                    </a:lnTo>
                    <a:lnTo>
                      <a:pt x="14" y="128"/>
                    </a:lnTo>
                    <a:lnTo>
                      <a:pt x="18" y="130"/>
                    </a:lnTo>
                    <a:lnTo>
                      <a:pt x="20" y="130"/>
                    </a:lnTo>
                    <a:lnTo>
                      <a:pt x="22" y="128"/>
                    </a:lnTo>
                    <a:lnTo>
                      <a:pt x="24" y="124"/>
                    </a:lnTo>
                    <a:lnTo>
                      <a:pt x="12" y="6"/>
                    </a:lnTo>
                    <a:lnTo>
                      <a:pt x="12" y="4"/>
                    </a:lnTo>
                    <a:lnTo>
                      <a:pt x="10" y="2"/>
                    </a:lnTo>
                    <a:lnTo>
                      <a:pt x="6" y="0"/>
                    </a:lnTo>
                    <a:lnTo>
                      <a:pt x="2" y="2"/>
                    </a:lnTo>
                    <a:close/>
                  </a:path>
                </a:pathLst>
              </a:custGeom>
              <a:solidFill>
                <a:srgbClr val="FC8810"/>
              </a:solidFill>
              <a:ln w="9525">
                <a:noFill/>
                <a:round/>
                <a:headEnd/>
                <a:tailEnd/>
              </a:ln>
            </p:spPr>
            <p:txBody>
              <a:bodyPr/>
              <a:lstStyle/>
              <a:p>
                <a:endParaRPr lang="en-US"/>
              </a:p>
            </p:txBody>
          </p:sp>
          <p:sp>
            <p:nvSpPr>
              <p:cNvPr id="22560" name="Freeform 9"/>
              <p:cNvSpPr>
                <a:spLocks/>
              </p:cNvSpPr>
              <p:nvPr/>
            </p:nvSpPr>
            <p:spPr bwMode="auto">
              <a:xfrm>
                <a:off x="2581275" y="5035550"/>
                <a:ext cx="209550" cy="254000"/>
              </a:xfrm>
              <a:custGeom>
                <a:avLst/>
                <a:gdLst>
                  <a:gd name="T0" fmla="*/ 2147483647 w 132"/>
                  <a:gd name="T1" fmla="*/ 0 h 160"/>
                  <a:gd name="T2" fmla="*/ 0 w 132"/>
                  <a:gd name="T3" fmla="*/ 2147483647 h 160"/>
                  <a:gd name="T4" fmla="*/ 2147483647 w 132"/>
                  <a:gd name="T5" fmla="*/ 2147483647 h 160"/>
                  <a:gd name="T6" fmla="*/ 2147483647 w 132"/>
                  <a:gd name="T7" fmla="*/ 2147483647 h 160"/>
                  <a:gd name="T8" fmla="*/ 2147483647 w 132"/>
                  <a:gd name="T9" fmla="*/ 2147483647 h 160"/>
                  <a:gd name="T10" fmla="*/ 2147483647 w 132"/>
                  <a:gd name="T11" fmla="*/ 0 h 160"/>
                  <a:gd name="T12" fmla="*/ 2147483647 w 132"/>
                  <a:gd name="T13" fmla="*/ 0 h 160"/>
                  <a:gd name="T14" fmla="*/ 0 60000 65536"/>
                  <a:gd name="T15" fmla="*/ 0 60000 65536"/>
                  <a:gd name="T16" fmla="*/ 0 60000 65536"/>
                  <a:gd name="T17" fmla="*/ 0 60000 65536"/>
                  <a:gd name="T18" fmla="*/ 0 60000 65536"/>
                  <a:gd name="T19" fmla="*/ 0 60000 65536"/>
                  <a:gd name="T20" fmla="*/ 0 60000 65536"/>
                  <a:gd name="T21" fmla="*/ 0 w 132"/>
                  <a:gd name="T22" fmla="*/ 0 h 160"/>
                  <a:gd name="T23" fmla="*/ 132 w 132"/>
                  <a:gd name="T24" fmla="*/ 160 h 16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2" h="160">
                    <a:moveTo>
                      <a:pt x="106" y="0"/>
                    </a:moveTo>
                    <a:lnTo>
                      <a:pt x="0" y="28"/>
                    </a:lnTo>
                    <a:lnTo>
                      <a:pt x="32" y="160"/>
                    </a:lnTo>
                    <a:lnTo>
                      <a:pt x="132" y="160"/>
                    </a:lnTo>
                    <a:lnTo>
                      <a:pt x="56" y="84"/>
                    </a:lnTo>
                    <a:lnTo>
                      <a:pt x="106" y="0"/>
                    </a:lnTo>
                    <a:close/>
                  </a:path>
                </a:pathLst>
              </a:custGeom>
              <a:solidFill>
                <a:srgbClr val="FC8810"/>
              </a:solidFill>
              <a:ln w="9525">
                <a:noFill/>
                <a:round/>
                <a:headEnd/>
                <a:tailEnd/>
              </a:ln>
            </p:spPr>
            <p:txBody>
              <a:bodyPr/>
              <a:lstStyle/>
              <a:p>
                <a:endParaRPr lang="en-US"/>
              </a:p>
            </p:txBody>
          </p:sp>
          <p:sp>
            <p:nvSpPr>
              <p:cNvPr id="22561" name="Freeform 13"/>
              <p:cNvSpPr>
                <a:spLocks/>
              </p:cNvSpPr>
              <p:nvPr/>
            </p:nvSpPr>
            <p:spPr bwMode="auto">
              <a:xfrm>
                <a:off x="2184400" y="5019675"/>
                <a:ext cx="511175" cy="679450"/>
              </a:xfrm>
              <a:custGeom>
                <a:avLst/>
                <a:gdLst>
                  <a:gd name="T0" fmla="*/ 2147483647 w 322"/>
                  <a:gd name="T1" fmla="*/ 2147483647 h 428"/>
                  <a:gd name="T2" fmla="*/ 2147483647 w 322"/>
                  <a:gd name="T3" fmla="*/ 2147483647 h 428"/>
                  <a:gd name="T4" fmla="*/ 2147483647 w 322"/>
                  <a:gd name="T5" fmla="*/ 2147483647 h 428"/>
                  <a:gd name="T6" fmla="*/ 2147483647 w 322"/>
                  <a:gd name="T7" fmla="*/ 2147483647 h 428"/>
                  <a:gd name="T8" fmla="*/ 2147483647 w 322"/>
                  <a:gd name="T9" fmla="*/ 2147483647 h 428"/>
                  <a:gd name="T10" fmla="*/ 2147483647 w 322"/>
                  <a:gd name="T11" fmla="*/ 2147483647 h 428"/>
                  <a:gd name="T12" fmla="*/ 2147483647 w 322"/>
                  <a:gd name="T13" fmla="*/ 2147483647 h 428"/>
                  <a:gd name="T14" fmla="*/ 2147483647 w 322"/>
                  <a:gd name="T15" fmla="*/ 2147483647 h 428"/>
                  <a:gd name="T16" fmla="*/ 2147483647 w 322"/>
                  <a:gd name="T17" fmla="*/ 2147483647 h 428"/>
                  <a:gd name="T18" fmla="*/ 2147483647 w 322"/>
                  <a:gd name="T19" fmla="*/ 2147483647 h 428"/>
                  <a:gd name="T20" fmla="*/ 2147483647 w 322"/>
                  <a:gd name="T21" fmla="*/ 2147483647 h 428"/>
                  <a:gd name="T22" fmla="*/ 2147483647 w 322"/>
                  <a:gd name="T23" fmla="*/ 2147483647 h 428"/>
                  <a:gd name="T24" fmla="*/ 2147483647 w 322"/>
                  <a:gd name="T25" fmla="*/ 2147483647 h 428"/>
                  <a:gd name="T26" fmla="*/ 2147483647 w 322"/>
                  <a:gd name="T27" fmla="*/ 2147483647 h 428"/>
                  <a:gd name="T28" fmla="*/ 0 w 322"/>
                  <a:gd name="T29" fmla="*/ 2147483647 h 428"/>
                  <a:gd name="T30" fmla="*/ 2147483647 w 322"/>
                  <a:gd name="T31" fmla="*/ 2147483647 h 428"/>
                  <a:gd name="T32" fmla="*/ 2147483647 w 322"/>
                  <a:gd name="T33" fmla="*/ 2147483647 h 428"/>
                  <a:gd name="T34" fmla="*/ 2147483647 w 322"/>
                  <a:gd name="T35" fmla="*/ 2147483647 h 428"/>
                  <a:gd name="T36" fmla="*/ 2147483647 w 322"/>
                  <a:gd name="T37" fmla="*/ 2147483647 h 428"/>
                  <a:gd name="T38" fmla="*/ 2147483647 w 322"/>
                  <a:gd name="T39" fmla="*/ 2147483647 h 428"/>
                  <a:gd name="T40" fmla="*/ 2147483647 w 322"/>
                  <a:gd name="T41" fmla="*/ 2147483647 h 428"/>
                  <a:gd name="T42" fmla="*/ 2147483647 w 322"/>
                  <a:gd name="T43" fmla="*/ 2147483647 h 428"/>
                  <a:gd name="T44" fmla="*/ 2147483647 w 322"/>
                  <a:gd name="T45" fmla="*/ 2147483647 h 428"/>
                  <a:gd name="T46" fmla="*/ 2147483647 w 322"/>
                  <a:gd name="T47" fmla="*/ 2147483647 h 428"/>
                  <a:gd name="T48" fmla="*/ 2147483647 w 322"/>
                  <a:gd name="T49" fmla="*/ 2147483647 h 428"/>
                  <a:gd name="T50" fmla="*/ 2147483647 w 322"/>
                  <a:gd name="T51" fmla="*/ 2147483647 h 428"/>
                  <a:gd name="T52" fmla="*/ 2147483647 w 322"/>
                  <a:gd name="T53" fmla="*/ 2147483647 h 428"/>
                  <a:gd name="T54" fmla="*/ 2147483647 w 322"/>
                  <a:gd name="T55" fmla="*/ 2147483647 h 428"/>
                  <a:gd name="T56" fmla="*/ 2147483647 w 322"/>
                  <a:gd name="T57" fmla="*/ 2147483647 h 428"/>
                  <a:gd name="T58" fmla="*/ 2147483647 w 322"/>
                  <a:gd name="T59" fmla="*/ 2147483647 h 428"/>
                  <a:gd name="T60" fmla="*/ 2147483647 w 322"/>
                  <a:gd name="T61" fmla="*/ 2147483647 h 428"/>
                  <a:gd name="T62" fmla="*/ 2147483647 w 322"/>
                  <a:gd name="T63" fmla="*/ 2147483647 h 428"/>
                  <a:gd name="T64" fmla="*/ 2147483647 w 322"/>
                  <a:gd name="T65" fmla="*/ 2147483647 h 428"/>
                  <a:gd name="T66" fmla="*/ 2147483647 w 322"/>
                  <a:gd name="T67" fmla="*/ 0 h 428"/>
                  <a:gd name="T68" fmla="*/ 2147483647 w 322"/>
                  <a:gd name="T69" fmla="*/ 2147483647 h 42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22"/>
                  <a:gd name="T106" fmla="*/ 0 h 428"/>
                  <a:gd name="T107" fmla="*/ 322 w 322"/>
                  <a:gd name="T108" fmla="*/ 428 h 42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22" h="428">
                    <a:moveTo>
                      <a:pt x="184" y="6"/>
                    </a:moveTo>
                    <a:lnTo>
                      <a:pt x="184" y="6"/>
                    </a:lnTo>
                    <a:lnTo>
                      <a:pt x="166" y="14"/>
                    </a:lnTo>
                    <a:lnTo>
                      <a:pt x="152" y="26"/>
                    </a:lnTo>
                    <a:lnTo>
                      <a:pt x="138" y="38"/>
                    </a:lnTo>
                    <a:lnTo>
                      <a:pt x="126" y="56"/>
                    </a:lnTo>
                    <a:lnTo>
                      <a:pt x="116" y="76"/>
                    </a:lnTo>
                    <a:lnTo>
                      <a:pt x="110" y="98"/>
                    </a:lnTo>
                    <a:lnTo>
                      <a:pt x="108" y="120"/>
                    </a:lnTo>
                    <a:lnTo>
                      <a:pt x="110" y="144"/>
                    </a:lnTo>
                    <a:lnTo>
                      <a:pt x="116" y="174"/>
                    </a:lnTo>
                    <a:lnTo>
                      <a:pt x="118" y="202"/>
                    </a:lnTo>
                    <a:lnTo>
                      <a:pt x="120" y="228"/>
                    </a:lnTo>
                    <a:lnTo>
                      <a:pt x="120" y="252"/>
                    </a:lnTo>
                    <a:lnTo>
                      <a:pt x="118" y="274"/>
                    </a:lnTo>
                    <a:lnTo>
                      <a:pt x="114" y="294"/>
                    </a:lnTo>
                    <a:lnTo>
                      <a:pt x="110" y="312"/>
                    </a:lnTo>
                    <a:lnTo>
                      <a:pt x="104" y="328"/>
                    </a:lnTo>
                    <a:lnTo>
                      <a:pt x="96" y="344"/>
                    </a:lnTo>
                    <a:lnTo>
                      <a:pt x="86" y="356"/>
                    </a:lnTo>
                    <a:lnTo>
                      <a:pt x="76" y="366"/>
                    </a:lnTo>
                    <a:lnTo>
                      <a:pt x="64" y="374"/>
                    </a:lnTo>
                    <a:lnTo>
                      <a:pt x="50" y="380"/>
                    </a:lnTo>
                    <a:lnTo>
                      <a:pt x="34" y="382"/>
                    </a:lnTo>
                    <a:lnTo>
                      <a:pt x="18" y="384"/>
                    </a:lnTo>
                    <a:lnTo>
                      <a:pt x="0" y="384"/>
                    </a:lnTo>
                    <a:lnTo>
                      <a:pt x="42" y="404"/>
                    </a:lnTo>
                    <a:lnTo>
                      <a:pt x="82" y="418"/>
                    </a:lnTo>
                    <a:lnTo>
                      <a:pt x="102" y="424"/>
                    </a:lnTo>
                    <a:lnTo>
                      <a:pt x="120" y="426"/>
                    </a:lnTo>
                    <a:lnTo>
                      <a:pt x="140" y="428"/>
                    </a:lnTo>
                    <a:lnTo>
                      <a:pt x="156" y="428"/>
                    </a:lnTo>
                    <a:lnTo>
                      <a:pt x="174" y="428"/>
                    </a:lnTo>
                    <a:lnTo>
                      <a:pt x="190" y="426"/>
                    </a:lnTo>
                    <a:lnTo>
                      <a:pt x="204" y="422"/>
                    </a:lnTo>
                    <a:lnTo>
                      <a:pt x="218" y="418"/>
                    </a:lnTo>
                    <a:lnTo>
                      <a:pt x="232" y="412"/>
                    </a:lnTo>
                    <a:lnTo>
                      <a:pt x="244" y="404"/>
                    </a:lnTo>
                    <a:lnTo>
                      <a:pt x="256" y="396"/>
                    </a:lnTo>
                    <a:lnTo>
                      <a:pt x="266" y="386"/>
                    </a:lnTo>
                    <a:lnTo>
                      <a:pt x="276" y="374"/>
                    </a:lnTo>
                    <a:lnTo>
                      <a:pt x="286" y="362"/>
                    </a:lnTo>
                    <a:lnTo>
                      <a:pt x="294" y="350"/>
                    </a:lnTo>
                    <a:lnTo>
                      <a:pt x="300" y="336"/>
                    </a:lnTo>
                    <a:lnTo>
                      <a:pt x="306" y="320"/>
                    </a:lnTo>
                    <a:lnTo>
                      <a:pt x="312" y="304"/>
                    </a:lnTo>
                    <a:lnTo>
                      <a:pt x="320" y="268"/>
                    </a:lnTo>
                    <a:lnTo>
                      <a:pt x="322" y="228"/>
                    </a:lnTo>
                    <a:lnTo>
                      <a:pt x="320" y="184"/>
                    </a:lnTo>
                    <a:lnTo>
                      <a:pt x="314" y="138"/>
                    </a:lnTo>
                    <a:lnTo>
                      <a:pt x="304" y="88"/>
                    </a:lnTo>
                    <a:lnTo>
                      <a:pt x="296" y="62"/>
                    </a:lnTo>
                    <a:lnTo>
                      <a:pt x="286" y="40"/>
                    </a:lnTo>
                    <a:lnTo>
                      <a:pt x="278" y="32"/>
                    </a:lnTo>
                    <a:lnTo>
                      <a:pt x="272" y="24"/>
                    </a:lnTo>
                    <a:lnTo>
                      <a:pt x="264" y="16"/>
                    </a:lnTo>
                    <a:lnTo>
                      <a:pt x="254" y="12"/>
                    </a:lnTo>
                    <a:lnTo>
                      <a:pt x="238" y="4"/>
                    </a:lnTo>
                    <a:lnTo>
                      <a:pt x="220" y="0"/>
                    </a:lnTo>
                    <a:lnTo>
                      <a:pt x="202" y="0"/>
                    </a:lnTo>
                    <a:lnTo>
                      <a:pt x="184" y="6"/>
                    </a:lnTo>
                    <a:close/>
                  </a:path>
                </a:pathLst>
              </a:custGeom>
              <a:solidFill>
                <a:srgbClr val="FCD30F"/>
              </a:solidFill>
              <a:ln w="9525">
                <a:noFill/>
                <a:round/>
                <a:headEnd/>
                <a:tailEnd/>
              </a:ln>
            </p:spPr>
            <p:txBody>
              <a:bodyPr/>
              <a:lstStyle/>
              <a:p>
                <a:endParaRPr lang="en-US"/>
              </a:p>
            </p:txBody>
          </p:sp>
          <p:sp>
            <p:nvSpPr>
              <p:cNvPr id="22562" name="Freeform 17"/>
              <p:cNvSpPr>
                <a:spLocks/>
              </p:cNvSpPr>
              <p:nvPr/>
            </p:nvSpPr>
            <p:spPr bwMode="auto">
              <a:xfrm>
                <a:off x="2330450" y="5451475"/>
                <a:ext cx="254000" cy="206375"/>
              </a:xfrm>
              <a:custGeom>
                <a:avLst/>
                <a:gdLst>
                  <a:gd name="T0" fmla="*/ 2147483647 w 160"/>
                  <a:gd name="T1" fmla="*/ 2147483647 h 130"/>
                  <a:gd name="T2" fmla="*/ 2147483647 w 160"/>
                  <a:gd name="T3" fmla="*/ 2147483647 h 130"/>
                  <a:gd name="T4" fmla="*/ 2147483647 w 160"/>
                  <a:gd name="T5" fmla="*/ 2147483647 h 130"/>
                  <a:gd name="T6" fmla="*/ 2147483647 w 160"/>
                  <a:gd name="T7" fmla="*/ 2147483647 h 130"/>
                  <a:gd name="T8" fmla="*/ 2147483647 w 160"/>
                  <a:gd name="T9" fmla="*/ 2147483647 h 130"/>
                  <a:gd name="T10" fmla="*/ 2147483647 w 160"/>
                  <a:gd name="T11" fmla="*/ 2147483647 h 130"/>
                  <a:gd name="T12" fmla="*/ 2147483647 w 160"/>
                  <a:gd name="T13" fmla="*/ 2147483647 h 130"/>
                  <a:gd name="T14" fmla="*/ 2147483647 w 160"/>
                  <a:gd name="T15" fmla="*/ 2147483647 h 130"/>
                  <a:gd name="T16" fmla="*/ 0 w 160"/>
                  <a:gd name="T17" fmla="*/ 2147483647 h 130"/>
                  <a:gd name="T18" fmla="*/ 0 w 160"/>
                  <a:gd name="T19" fmla="*/ 2147483647 h 130"/>
                  <a:gd name="T20" fmla="*/ 2147483647 w 160"/>
                  <a:gd name="T21" fmla="*/ 2147483647 h 130"/>
                  <a:gd name="T22" fmla="*/ 2147483647 w 160"/>
                  <a:gd name="T23" fmla="*/ 2147483647 h 130"/>
                  <a:gd name="T24" fmla="*/ 2147483647 w 160"/>
                  <a:gd name="T25" fmla="*/ 2147483647 h 130"/>
                  <a:gd name="T26" fmla="*/ 2147483647 w 160"/>
                  <a:gd name="T27" fmla="*/ 2147483647 h 130"/>
                  <a:gd name="T28" fmla="*/ 2147483647 w 160"/>
                  <a:gd name="T29" fmla="*/ 2147483647 h 130"/>
                  <a:gd name="T30" fmla="*/ 2147483647 w 160"/>
                  <a:gd name="T31" fmla="*/ 2147483647 h 130"/>
                  <a:gd name="T32" fmla="*/ 2147483647 w 160"/>
                  <a:gd name="T33" fmla="*/ 2147483647 h 130"/>
                  <a:gd name="T34" fmla="*/ 2147483647 w 160"/>
                  <a:gd name="T35" fmla="*/ 2147483647 h 130"/>
                  <a:gd name="T36" fmla="*/ 2147483647 w 160"/>
                  <a:gd name="T37" fmla="*/ 2147483647 h 130"/>
                  <a:gd name="T38" fmla="*/ 2147483647 w 160"/>
                  <a:gd name="T39" fmla="*/ 2147483647 h 130"/>
                  <a:gd name="T40" fmla="*/ 2147483647 w 160"/>
                  <a:gd name="T41" fmla="*/ 2147483647 h 130"/>
                  <a:gd name="T42" fmla="*/ 2147483647 w 160"/>
                  <a:gd name="T43" fmla="*/ 2147483647 h 130"/>
                  <a:gd name="T44" fmla="*/ 2147483647 w 160"/>
                  <a:gd name="T45" fmla="*/ 2147483647 h 130"/>
                  <a:gd name="T46" fmla="*/ 2147483647 w 160"/>
                  <a:gd name="T47" fmla="*/ 2147483647 h 130"/>
                  <a:gd name="T48" fmla="*/ 2147483647 w 160"/>
                  <a:gd name="T49" fmla="*/ 2147483647 h 130"/>
                  <a:gd name="T50" fmla="*/ 2147483647 w 160"/>
                  <a:gd name="T51" fmla="*/ 2147483647 h 130"/>
                  <a:gd name="T52" fmla="*/ 2147483647 w 160"/>
                  <a:gd name="T53" fmla="*/ 2147483647 h 130"/>
                  <a:gd name="T54" fmla="*/ 2147483647 w 160"/>
                  <a:gd name="T55" fmla="*/ 2147483647 h 130"/>
                  <a:gd name="T56" fmla="*/ 2147483647 w 160"/>
                  <a:gd name="T57" fmla="*/ 2147483647 h 130"/>
                  <a:gd name="T58" fmla="*/ 2147483647 w 160"/>
                  <a:gd name="T59" fmla="*/ 2147483647 h 130"/>
                  <a:gd name="T60" fmla="*/ 2147483647 w 160"/>
                  <a:gd name="T61" fmla="*/ 2147483647 h 130"/>
                  <a:gd name="T62" fmla="*/ 2147483647 w 160"/>
                  <a:gd name="T63" fmla="*/ 2147483647 h 130"/>
                  <a:gd name="T64" fmla="*/ 2147483647 w 160"/>
                  <a:gd name="T65" fmla="*/ 0 h 130"/>
                  <a:gd name="T66" fmla="*/ 2147483647 w 160"/>
                  <a:gd name="T67" fmla="*/ 0 h 130"/>
                  <a:gd name="T68" fmla="*/ 2147483647 w 160"/>
                  <a:gd name="T69" fmla="*/ 0 h 130"/>
                  <a:gd name="T70" fmla="*/ 2147483647 w 160"/>
                  <a:gd name="T71" fmla="*/ 2147483647 h 130"/>
                  <a:gd name="T72" fmla="*/ 2147483647 w 160"/>
                  <a:gd name="T73" fmla="*/ 2147483647 h 130"/>
                  <a:gd name="T74" fmla="*/ 2147483647 w 160"/>
                  <a:gd name="T75" fmla="*/ 2147483647 h 130"/>
                  <a:gd name="T76" fmla="*/ 2147483647 w 160"/>
                  <a:gd name="T77" fmla="*/ 2147483647 h 130"/>
                  <a:gd name="T78" fmla="*/ 2147483647 w 160"/>
                  <a:gd name="T79" fmla="*/ 2147483647 h 130"/>
                  <a:gd name="T80" fmla="*/ 2147483647 w 160"/>
                  <a:gd name="T81" fmla="*/ 2147483647 h 130"/>
                  <a:gd name="T82" fmla="*/ 2147483647 w 160"/>
                  <a:gd name="T83" fmla="*/ 2147483647 h 13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0"/>
                  <a:gd name="T127" fmla="*/ 0 h 130"/>
                  <a:gd name="T128" fmla="*/ 160 w 160"/>
                  <a:gd name="T129" fmla="*/ 130 h 13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0" h="130">
                    <a:moveTo>
                      <a:pt x="64" y="26"/>
                    </a:moveTo>
                    <a:lnTo>
                      <a:pt x="64" y="26"/>
                    </a:lnTo>
                    <a:lnTo>
                      <a:pt x="52" y="64"/>
                    </a:lnTo>
                    <a:lnTo>
                      <a:pt x="42" y="86"/>
                    </a:lnTo>
                    <a:lnTo>
                      <a:pt x="34" y="96"/>
                    </a:lnTo>
                    <a:lnTo>
                      <a:pt x="24" y="106"/>
                    </a:lnTo>
                    <a:lnTo>
                      <a:pt x="14" y="112"/>
                    </a:lnTo>
                    <a:lnTo>
                      <a:pt x="0" y="118"/>
                    </a:lnTo>
                    <a:lnTo>
                      <a:pt x="26" y="126"/>
                    </a:lnTo>
                    <a:lnTo>
                      <a:pt x="52" y="130"/>
                    </a:lnTo>
                    <a:lnTo>
                      <a:pt x="74" y="130"/>
                    </a:lnTo>
                    <a:lnTo>
                      <a:pt x="94" y="126"/>
                    </a:lnTo>
                    <a:lnTo>
                      <a:pt x="104" y="122"/>
                    </a:lnTo>
                    <a:lnTo>
                      <a:pt x="114" y="118"/>
                    </a:lnTo>
                    <a:lnTo>
                      <a:pt x="122" y="112"/>
                    </a:lnTo>
                    <a:lnTo>
                      <a:pt x="130" y="106"/>
                    </a:lnTo>
                    <a:lnTo>
                      <a:pt x="144" y="90"/>
                    </a:lnTo>
                    <a:lnTo>
                      <a:pt x="154" y="72"/>
                    </a:lnTo>
                    <a:lnTo>
                      <a:pt x="158" y="58"/>
                    </a:lnTo>
                    <a:lnTo>
                      <a:pt x="160" y="46"/>
                    </a:lnTo>
                    <a:lnTo>
                      <a:pt x="160" y="36"/>
                    </a:lnTo>
                    <a:lnTo>
                      <a:pt x="156" y="26"/>
                    </a:lnTo>
                    <a:lnTo>
                      <a:pt x="150" y="18"/>
                    </a:lnTo>
                    <a:lnTo>
                      <a:pt x="144" y="12"/>
                    </a:lnTo>
                    <a:lnTo>
                      <a:pt x="136" y="6"/>
                    </a:lnTo>
                    <a:lnTo>
                      <a:pt x="126" y="2"/>
                    </a:lnTo>
                    <a:lnTo>
                      <a:pt x="116" y="0"/>
                    </a:lnTo>
                    <a:lnTo>
                      <a:pt x="106" y="0"/>
                    </a:lnTo>
                    <a:lnTo>
                      <a:pt x="98" y="0"/>
                    </a:lnTo>
                    <a:lnTo>
                      <a:pt x="88" y="2"/>
                    </a:lnTo>
                    <a:lnTo>
                      <a:pt x="80" y="6"/>
                    </a:lnTo>
                    <a:lnTo>
                      <a:pt x="72" y="12"/>
                    </a:lnTo>
                    <a:lnTo>
                      <a:pt x="66" y="18"/>
                    </a:lnTo>
                    <a:lnTo>
                      <a:pt x="64" y="26"/>
                    </a:lnTo>
                    <a:close/>
                  </a:path>
                </a:pathLst>
              </a:custGeom>
              <a:solidFill>
                <a:srgbClr val="EA8B0C"/>
              </a:solidFill>
              <a:ln w="9525">
                <a:noFill/>
                <a:round/>
                <a:headEnd/>
                <a:tailEnd/>
              </a:ln>
            </p:spPr>
            <p:txBody>
              <a:bodyPr/>
              <a:lstStyle/>
              <a:p>
                <a:endParaRPr lang="en-US"/>
              </a:p>
            </p:txBody>
          </p:sp>
          <p:sp>
            <p:nvSpPr>
              <p:cNvPr id="22563" name="Freeform 18"/>
              <p:cNvSpPr>
                <a:spLocks/>
              </p:cNvSpPr>
              <p:nvPr/>
            </p:nvSpPr>
            <p:spPr bwMode="auto">
              <a:xfrm>
                <a:off x="2470150" y="5127625"/>
                <a:ext cx="98425" cy="111125"/>
              </a:xfrm>
              <a:custGeom>
                <a:avLst/>
                <a:gdLst>
                  <a:gd name="T0" fmla="*/ 2147483647 w 62"/>
                  <a:gd name="T1" fmla="*/ 2147483647 h 70"/>
                  <a:gd name="T2" fmla="*/ 2147483647 w 62"/>
                  <a:gd name="T3" fmla="*/ 2147483647 h 70"/>
                  <a:gd name="T4" fmla="*/ 2147483647 w 62"/>
                  <a:gd name="T5" fmla="*/ 2147483647 h 70"/>
                  <a:gd name="T6" fmla="*/ 0 w 62"/>
                  <a:gd name="T7" fmla="*/ 2147483647 h 70"/>
                  <a:gd name="T8" fmla="*/ 0 w 62"/>
                  <a:gd name="T9" fmla="*/ 2147483647 h 70"/>
                  <a:gd name="T10" fmla="*/ 0 w 62"/>
                  <a:gd name="T11" fmla="*/ 2147483647 h 70"/>
                  <a:gd name="T12" fmla="*/ 0 w 62"/>
                  <a:gd name="T13" fmla="*/ 2147483647 h 70"/>
                  <a:gd name="T14" fmla="*/ 2147483647 w 62"/>
                  <a:gd name="T15" fmla="*/ 2147483647 h 70"/>
                  <a:gd name="T16" fmla="*/ 2147483647 w 62"/>
                  <a:gd name="T17" fmla="*/ 2147483647 h 70"/>
                  <a:gd name="T18" fmla="*/ 2147483647 w 62"/>
                  <a:gd name="T19" fmla="*/ 2147483647 h 70"/>
                  <a:gd name="T20" fmla="*/ 2147483647 w 62"/>
                  <a:gd name="T21" fmla="*/ 2147483647 h 70"/>
                  <a:gd name="T22" fmla="*/ 2147483647 w 62"/>
                  <a:gd name="T23" fmla="*/ 2147483647 h 70"/>
                  <a:gd name="T24" fmla="*/ 2147483647 w 62"/>
                  <a:gd name="T25" fmla="*/ 2147483647 h 70"/>
                  <a:gd name="T26" fmla="*/ 2147483647 w 62"/>
                  <a:gd name="T27" fmla="*/ 2147483647 h 70"/>
                  <a:gd name="T28" fmla="*/ 2147483647 w 62"/>
                  <a:gd name="T29" fmla="*/ 2147483647 h 70"/>
                  <a:gd name="T30" fmla="*/ 2147483647 w 62"/>
                  <a:gd name="T31" fmla="*/ 2147483647 h 70"/>
                  <a:gd name="T32" fmla="*/ 2147483647 w 62"/>
                  <a:gd name="T33" fmla="*/ 2147483647 h 70"/>
                  <a:gd name="T34" fmla="*/ 2147483647 w 62"/>
                  <a:gd name="T35" fmla="*/ 2147483647 h 70"/>
                  <a:gd name="T36" fmla="*/ 2147483647 w 62"/>
                  <a:gd name="T37" fmla="*/ 2147483647 h 70"/>
                  <a:gd name="T38" fmla="*/ 2147483647 w 62"/>
                  <a:gd name="T39" fmla="*/ 2147483647 h 70"/>
                  <a:gd name="T40" fmla="*/ 2147483647 w 62"/>
                  <a:gd name="T41" fmla="*/ 2147483647 h 70"/>
                  <a:gd name="T42" fmla="*/ 2147483647 w 62"/>
                  <a:gd name="T43" fmla="*/ 2147483647 h 70"/>
                  <a:gd name="T44" fmla="*/ 2147483647 w 62"/>
                  <a:gd name="T45" fmla="*/ 2147483647 h 70"/>
                  <a:gd name="T46" fmla="*/ 2147483647 w 62"/>
                  <a:gd name="T47" fmla="*/ 2147483647 h 70"/>
                  <a:gd name="T48" fmla="*/ 2147483647 w 62"/>
                  <a:gd name="T49" fmla="*/ 2147483647 h 70"/>
                  <a:gd name="T50" fmla="*/ 2147483647 w 62"/>
                  <a:gd name="T51" fmla="*/ 2147483647 h 70"/>
                  <a:gd name="T52" fmla="*/ 2147483647 w 62"/>
                  <a:gd name="T53" fmla="*/ 2147483647 h 70"/>
                  <a:gd name="T54" fmla="*/ 2147483647 w 62"/>
                  <a:gd name="T55" fmla="*/ 2147483647 h 70"/>
                  <a:gd name="T56" fmla="*/ 2147483647 w 62"/>
                  <a:gd name="T57" fmla="*/ 2147483647 h 70"/>
                  <a:gd name="T58" fmla="*/ 2147483647 w 62"/>
                  <a:gd name="T59" fmla="*/ 0 h 70"/>
                  <a:gd name="T60" fmla="*/ 2147483647 w 62"/>
                  <a:gd name="T61" fmla="*/ 0 h 70"/>
                  <a:gd name="T62" fmla="*/ 2147483647 w 62"/>
                  <a:gd name="T63" fmla="*/ 0 h 70"/>
                  <a:gd name="T64" fmla="*/ 2147483647 w 62"/>
                  <a:gd name="T65" fmla="*/ 2147483647 h 70"/>
                  <a:gd name="T66" fmla="*/ 2147483647 w 62"/>
                  <a:gd name="T67" fmla="*/ 2147483647 h 70"/>
                  <a:gd name="T68" fmla="*/ 2147483647 w 62"/>
                  <a:gd name="T69" fmla="*/ 2147483647 h 70"/>
                  <a:gd name="T70" fmla="*/ 2147483647 w 62"/>
                  <a:gd name="T71" fmla="*/ 2147483647 h 70"/>
                  <a:gd name="T72" fmla="*/ 2147483647 w 62"/>
                  <a:gd name="T73" fmla="*/ 2147483647 h 7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2"/>
                  <a:gd name="T112" fmla="*/ 0 h 70"/>
                  <a:gd name="T113" fmla="*/ 62 w 62"/>
                  <a:gd name="T114" fmla="*/ 70 h 7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2" h="70">
                    <a:moveTo>
                      <a:pt x="6" y="20"/>
                    </a:moveTo>
                    <a:lnTo>
                      <a:pt x="6" y="20"/>
                    </a:lnTo>
                    <a:lnTo>
                      <a:pt x="2" y="30"/>
                    </a:lnTo>
                    <a:lnTo>
                      <a:pt x="0" y="42"/>
                    </a:lnTo>
                    <a:lnTo>
                      <a:pt x="0" y="56"/>
                    </a:lnTo>
                    <a:lnTo>
                      <a:pt x="0" y="70"/>
                    </a:lnTo>
                    <a:lnTo>
                      <a:pt x="4" y="44"/>
                    </a:lnTo>
                    <a:lnTo>
                      <a:pt x="10" y="26"/>
                    </a:lnTo>
                    <a:lnTo>
                      <a:pt x="14" y="20"/>
                    </a:lnTo>
                    <a:lnTo>
                      <a:pt x="20" y="14"/>
                    </a:lnTo>
                    <a:lnTo>
                      <a:pt x="24" y="12"/>
                    </a:lnTo>
                    <a:lnTo>
                      <a:pt x="30" y="10"/>
                    </a:lnTo>
                    <a:lnTo>
                      <a:pt x="34" y="10"/>
                    </a:lnTo>
                    <a:lnTo>
                      <a:pt x="40" y="12"/>
                    </a:lnTo>
                    <a:lnTo>
                      <a:pt x="44" y="16"/>
                    </a:lnTo>
                    <a:lnTo>
                      <a:pt x="48" y="20"/>
                    </a:lnTo>
                    <a:lnTo>
                      <a:pt x="56" y="36"/>
                    </a:lnTo>
                    <a:lnTo>
                      <a:pt x="62" y="60"/>
                    </a:lnTo>
                    <a:lnTo>
                      <a:pt x="62" y="46"/>
                    </a:lnTo>
                    <a:lnTo>
                      <a:pt x="60" y="32"/>
                    </a:lnTo>
                    <a:lnTo>
                      <a:pt x="56" y="22"/>
                    </a:lnTo>
                    <a:lnTo>
                      <a:pt x="50" y="12"/>
                    </a:lnTo>
                    <a:lnTo>
                      <a:pt x="46" y="6"/>
                    </a:lnTo>
                    <a:lnTo>
                      <a:pt x="40" y="2"/>
                    </a:lnTo>
                    <a:lnTo>
                      <a:pt x="34" y="0"/>
                    </a:lnTo>
                    <a:lnTo>
                      <a:pt x="28" y="0"/>
                    </a:lnTo>
                    <a:lnTo>
                      <a:pt x="22" y="2"/>
                    </a:lnTo>
                    <a:lnTo>
                      <a:pt x="16" y="6"/>
                    </a:lnTo>
                    <a:lnTo>
                      <a:pt x="10" y="12"/>
                    </a:lnTo>
                    <a:lnTo>
                      <a:pt x="6" y="20"/>
                    </a:lnTo>
                    <a:close/>
                  </a:path>
                </a:pathLst>
              </a:custGeom>
              <a:solidFill>
                <a:srgbClr val="BE691C"/>
              </a:solidFill>
              <a:ln w="9525">
                <a:noFill/>
                <a:round/>
                <a:headEnd/>
                <a:tailEnd/>
              </a:ln>
            </p:spPr>
            <p:txBody>
              <a:bodyPr/>
              <a:lstStyle/>
              <a:p>
                <a:endParaRPr lang="en-US"/>
              </a:p>
            </p:txBody>
          </p:sp>
        </p:grpSp>
      </p:grpSp>
      <p:grpSp>
        <p:nvGrpSpPr>
          <p:cNvPr id="22548" name="Group 40"/>
          <p:cNvGrpSpPr>
            <a:grpSpLocks/>
          </p:cNvGrpSpPr>
          <p:nvPr/>
        </p:nvGrpSpPr>
        <p:grpSpPr bwMode="auto">
          <a:xfrm>
            <a:off x="7945438" y="3352800"/>
            <a:ext cx="893762" cy="588963"/>
            <a:chOff x="4360863" y="5011738"/>
            <a:chExt cx="876300" cy="606424"/>
          </a:xfrm>
        </p:grpSpPr>
        <p:sp>
          <p:nvSpPr>
            <p:cNvPr id="22549" name="Freeform 7"/>
            <p:cNvSpPr>
              <a:spLocks/>
            </p:cNvSpPr>
            <p:nvPr/>
          </p:nvSpPr>
          <p:spPr bwMode="auto">
            <a:xfrm rot="-5400000">
              <a:off x="5103813" y="5186363"/>
              <a:ext cx="57150" cy="209550"/>
            </a:xfrm>
            <a:custGeom>
              <a:avLst/>
              <a:gdLst>
                <a:gd name="T0" fmla="*/ 2147483647 w 36"/>
                <a:gd name="T1" fmla="*/ 2147483647 h 132"/>
                <a:gd name="T2" fmla="*/ 2147483647 w 36"/>
                <a:gd name="T3" fmla="*/ 2147483647 h 132"/>
                <a:gd name="T4" fmla="*/ 2147483647 w 36"/>
                <a:gd name="T5" fmla="*/ 2147483647 h 132"/>
                <a:gd name="T6" fmla="*/ 2147483647 w 36"/>
                <a:gd name="T7" fmla="*/ 2147483647 h 132"/>
                <a:gd name="T8" fmla="*/ 2147483647 w 36"/>
                <a:gd name="T9" fmla="*/ 2147483647 h 132"/>
                <a:gd name="T10" fmla="*/ 2147483647 w 36"/>
                <a:gd name="T11" fmla="*/ 2147483647 h 132"/>
                <a:gd name="T12" fmla="*/ 2147483647 w 36"/>
                <a:gd name="T13" fmla="*/ 2147483647 h 132"/>
                <a:gd name="T14" fmla="*/ 2147483647 w 36"/>
                <a:gd name="T15" fmla="*/ 2147483647 h 132"/>
                <a:gd name="T16" fmla="*/ 2147483647 w 36"/>
                <a:gd name="T17" fmla="*/ 2147483647 h 132"/>
                <a:gd name="T18" fmla="*/ 2147483647 w 36"/>
                <a:gd name="T19" fmla="*/ 2147483647 h 132"/>
                <a:gd name="T20" fmla="*/ 2147483647 w 36"/>
                <a:gd name="T21" fmla="*/ 2147483647 h 132"/>
                <a:gd name="T22" fmla="*/ 2147483647 w 36"/>
                <a:gd name="T23" fmla="*/ 0 h 132"/>
                <a:gd name="T24" fmla="*/ 2147483647 w 36"/>
                <a:gd name="T25" fmla="*/ 0 h 132"/>
                <a:gd name="T26" fmla="*/ 2147483647 w 36"/>
                <a:gd name="T27" fmla="*/ 0 h 132"/>
                <a:gd name="T28" fmla="*/ 2147483647 w 36"/>
                <a:gd name="T29" fmla="*/ 0 h 132"/>
                <a:gd name="T30" fmla="*/ 2147483647 w 36"/>
                <a:gd name="T31" fmla="*/ 2147483647 h 132"/>
                <a:gd name="T32" fmla="*/ 2147483647 w 36"/>
                <a:gd name="T33" fmla="*/ 2147483647 h 132"/>
                <a:gd name="T34" fmla="*/ 0 w 36"/>
                <a:gd name="T35" fmla="*/ 2147483647 h 132"/>
                <a:gd name="T36" fmla="*/ 2147483647 w 36"/>
                <a:gd name="T37" fmla="*/ 2147483647 h 132"/>
                <a:gd name="T38" fmla="*/ 2147483647 w 36"/>
                <a:gd name="T39" fmla="*/ 2147483647 h 13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6"/>
                <a:gd name="T61" fmla="*/ 0 h 132"/>
                <a:gd name="T62" fmla="*/ 36 w 36"/>
                <a:gd name="T63" fmla="*/ 132 h 13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6" h="132">
                  <a:moveTo>
                    <a:pt x="24" y="128"/>
                  </a:moveTo>
                  <a:lnTo>
                    <a:pt x="24" y="128"/>
                  </a:lnTo>
                  <a:lnTo>
                    <a:pt x="26" y="132"/>
                  </a:lnTo>
                  <a:lnTo>
                    <a:pt x="30" y="132"/>
                  </a:lnTo>
                  <a:lnTo>
                    <a:pt x="34" y="130"/>
                  </a:lnTo>
                  <a:lnTo>
                    <a:pt x="36" y="126"/>
                  </a:lnTo>
                  <a:lnTo>
                    <a:pt x="12" y="4"/>
                  </a:lnTo>
                  <a:lnTo>
                    <a:pt x="10" y="0"/>
                  </a:lnTo>
                  <a:lnTo>
                    <a:pt x="4" y="0"/>
                  </a:lnTo>
                  <a:lnTo>
                    <a:pt x="2" y="2"/>
                  </a:lnTo>
                  <a:lnTo>
                    <a:pt x="0" y="6"/>
                  </a:lnTo>
                  <a:lnTo>
                    <a:pt x="24" y="128"/>
                  </a:lnTo>
                  <a:close/>
                </a:path>
              </a:pathLst>
            </a:custGeom>
            <a:solidFill>
              <a:srgbClr val="FC8810"/>
            </a:solidFill>
            <a:ln w="9525">
              <a:noFill/>
              <a:round/>
              <a:headEnd/>
              <a:tailEnd/>
            </a:ln>
          </p:spPr>
          <p:txBody>
            <a:bodyPr/>
            <a:lstStyle/>
            <a:p>
              <a:endParaRPr lang="en-US"/>
            </a:p>
          </p:txBody>
        </p:sp>
        <p:sp>
          <p:nvSpPr>
            <p:cNvPr id="22550" name="Freeform 8"/>
            <p:cNvSpPr>
              <a:spLocks/>
            </p:cNvSpPr>
            <p:nvPr/>
          </p:nvSpPr>
          <p:spPr bwMode="auto">
            <a:xfrm rot="-5400000">
              <a:off x="5114925" y="5289550"/>
              <a:ext cx="38100" cy="206375"/>
            </a:xfrm>
            <a:custGeom>
              <a:avLst/>
              <a:gdLst>
                <a:gd name="T0" fmla="*/ 2147483647 w 24"/>
                <a:gd name="T1" fmla="*/ 2147483647 h 130"/>
                <a:gd name="T2" fmla="*/ 2147483647 w 24"/>
                <a:gd name="T3" fmla="*/ 2147483647 h 130"/>
                <a:gd name="T4" fmla="*/ 0 w 24"/>
                <a:gd name="T5" fmla="*/ 2147483647 h 130"/>
                <a:gd name="T6" fmla="*/ 0 w 24"/>
                <a:gd name="T7" fmla="*/ 2147483647 h 130"/>
                <a:gd name="T8" fmla="*/ 2147483647 w 24"/>
                <a:gd name="T9" fmla="*/ 2147483647 h 130"/>
                <a:gd name="T10" fmla="*/ 2147483647 w 24"/>
                <a:gd name="T11" fmla="*/ 2147483647 h 130"/>
                <a:gd name="T12" fmla="*/ 2147483647 w 24"/>
                <a:gd name="T13" fmla="*/ 2147483647 h 130"/>
                <a:gd name="T14" fmla="*/ 2147483647 w 24"/>
                <a:gd name="T15" fmla="*/ 2147483647 h 130"/>
                <a:gd name="T16" fmla="*/ 2147483647 w 24"/>
                <a:gd name="T17" fmla="*/ 2147483647 h 130"/>
                <a:gd name="T18" fmla="*/ 2147483647 w 24"/>
                <a:gd name="T19" fmla="*/ 2147483647 h 130"/>
                <a:gd name="T20" fmla="*/ 2147483647 w 24"/>
                <a:gd name="T21" fmla="*/ 2147483647 h 130"/>
                <a:gd name="T22" fmla="*/ 2147483647 w 24"/>
                <a:gd name="T23" fmla="*/ 2147483647 h 130"/>
                <a:gd name="T24" fmla="*/ 2147483647 w 24"/>
                <a:gd name="T25" fmla="*/ 2147483647 h 130"/>
                <a:gd name="T26" fmla="*/ 2147483647 w 24"/>
                <a:gd name="T27" fmla="*/ 2147483647 h 130"/>
                <a:gd name="T28" fmla="*/ 2147483647 w 24"/>
                <a:gd name="T29" fmla="*/ 2147483647 h 130"/>
                <a:gd name="T30" fmla="*/ 2147483647 w 24"/>
                <a:gd name="T31" fmla="*/ 2147483647 h 130"/>
                <a:gd name="T32" fmla="*/ 2147483647 w 24"/>
                <a:gd name="T33" fmla="*/ 2147483647 h 130"/>
                <a:gd name="T34" fmla="*/ 2147483647 w 24"/>
                <a:gd name="T35" fmla="*/ 2147483647 h 130"/>
                <a:gd name="T36" fmla="*/ 2147483647 w 24"/>
                <a:gd name="T37" fmla="*/ 2147483647 h 130"/>
                <a:gd name="T38" fmla="*/ 2147483647 w 24"/>
                <a:gd name="T39" fmla="*/ 0 h 130"/>
                <a:gd name="T40" fmla="*/ 2147483647 w 24"/>
                <a:gd name="T41" fmla="*/ 0 h 130"/>
                <a:gd name="T42" fmla="*/ 2147483647 w 24"/>
                <a:gd name="T43" fmla="*/ 2147483647 h 130"/>
                <a:gd name="T44" fmla="*/ 2147483647 w 24"/>
                <a:gd name="T45" fmla="*/ 2147483647 h 13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4"/>
                <a:gd name="T70" fmla="*/ 0 h 130"/>
                <a:gd name="T71" fmla="*/ 24 w 24"/>
                <a:gd name="T72" fmla="*/ 130 h 13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4" h="130">
                  <a:moveTo>
                    <a:pt x="2" y="2"/>
                  </a:moveTo>
                  <a:lnTo>
                    <a:pt x="2" y="2"/>
                  </a:lnTo>
                  <a:lnTo>
                    <a:pt x="0" y="4"/>
                  </a:lnTo>
                  <a:lnTo>
                    <a:pt x="0" y="6"/>
                  </a:lnTo>
                  <a:lnTo>
                    <a:pt x="12" y="124"/>
                  </a:lnTo>
                  <a:lnTo>
                    <a:pt x="14" y="128"/>
                  </a:lnTo>
                  <a:lnTo>
                    <a:pt x="18" y="130"/>
                  </a:lnTo>
                  <a:lnTo>
                    <a:pt x="20" y="130"/>
                  </a:lnTo>
                  <a:lnTo>
                    <a:pt x="22" y="128"/>
                  </a:lnTo>
                  <a:lnTo>
                    <a:pt x="24" y="124"/>
                  </a:lnTo>
                  <a:lnTo>
                    <a:pt x="12" y="6"/>
                  </a:lnTo>
                  <a:lnTo>
                    <a:pt x="12" y="4"/>
                  </a:lnTo>
                  <a:lnTo>
                    <a:pt x="10" y="2"/>
                  </a:lnTo>
                  <a:lnTo>
                    <a:pt x="6" y="0"/>
                  </a:lnTo>
                  <a:lnTo>
                    <a:pt x="2" y="2"/>
                  </a:lnTo>
                  <a:close/>
                </a:path>
              </a:pathLst>
            </a:custGeom>
            <a:solidFill>
              <a:srgbClr val="FC8810"/>
            </a:solidFill>
            <a:ln w="9525">
              <a:noFill/>
              <a:round/>
              <a:headEnd/>
              <a:tailEnd/>
            </a:ln>
          </p:spPr>
          <p:txBody>
            <a:bodyPr/>
            <a:lstStyle/>
            <a:p>
              <a:endParaRPr lang="en-US"/>
            </a:p>
          </p:txBody>
        </p:sp>
        <p:sp>
          <p:nvSpPr>
            <p:cNvPr id="22551" name="Freeform 9"/>
            <p:cNvSpPr>
              <a:spLocks/>
            </p:cNvSpPr>
            <p:nvPr/>
          </p:nvSpPr>
          <p:spPr bwMode="auto">
            <a:xfrm rot="-5400000">
              <a:off x="4398962" y="4989513"/>
              <a:ext cx="209550" cy="254000"/>
            </a:xfrm>
            <a:custGeom>
              <a:avLst/>
              <a:gdLst>
                <a:gd name="T0" fmla="*/ 2147483647 w 132"/>
                <a:gd name="T1" fmla="*/ 0 h 160"/>
                <a:gd name="T2" fmla="*/ 0 w 132"/>
                <a:gd name="T3" fmla="*/ 2147483647 h 160"/>
                <a:gd name="T4" fmla="*/ 2147483647 w 132"/>
                <a:gd name="T5" fmla="*/ 2147483647 h 160"/>
                <a:gd name="T6" fmla="*/ 2147483647 w 132"/>
                <a:gd name="T7" fmla="*/ 2147483647 h 160"/>
                <a:gd name="T8" fmla="*/ 2147483647 w 132"/>
                <a:gd name="T9" fmla="*/ 2147483647 h 160"/>
                <a:gd name="T10" fmla="*/ 2147483647 w 132"/>
                <a:gd name="T11" fmla="*/ 0 h 160"/>
                <a:gd name="T12" fmla="*/ 2147483647 w 132"/>
                <a:gd name="T13" fmla="*/ 0 h 160"/>
                <a:gd name="T14" fmla="*/ 0 60000 65536"/>
                <a:gd name="T15" fmla="*/ 0 60000 65536"/>
                <a:gd name="T16" fmla="*/ 0 60000 65536"/>
                <a:gd name="T17" fmla="*/ 0 60000 65536"/>
                <a:gd name="T18" fmla="*/ 0 60000 65536"/>
                <a:gd name="T19" fmla="*/ 0 60000 65536"/>
                <a:gd name="T20" fmla="*/ 0 60000 65536"/>
                <a:gd name="T21" fmla="*/ 0 w 132"/>
                <a:gd name="T22" fmla="*/ 0 h 160"/>
                <a:gd name="T23" fmla="*/ 132 w 132"/>
                <a:gd name="T24" fmla="*/ 160 h 16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2" h="160">
                  <a:moveTo>
                    <a:pt x="106" y="0"/>
                  </a:moveTo>
                  <a:lnTo>
                    <a:pt x="0" y="28"/>
                  </a:lnTo>
                  <a:lnTo>
                    <a:pt x="32" y="160"/>
                  </a:lnTo>
                  <a:lnTo>
                    <a:pt x="132" y="160"/>
                  </a:lnTo>
                  <a:lnTo>
                    <a:pt x="56" y="84"/>
                  </a:lnTo>
                  <a:lnTo>
                    <a:pt x="106" y="0"/>
                  </a:lnTo>
                  <a:close/>
                </a:path>
              </a:pathLst>
            </a:custGeom>
            <a:solidFill>
              <a:srgbClr val="FC8810"/>
            </a:solidFill>
            <a:ln w="9525">
              <a:noFill/>
              <a:round/>
              <a:headEnd/>
              <a:tailEnd/>
            </a:ln>
          </p:spPr>
          <p:txBody>
            <a:bodyPr/>
            <a:lstStyle/>
            <a:p>
              <a:endParaRPr lang="en-US"/>
            </a:p>
          </p:txBody>
        </p:sp>
        <p:sp>
          <p:nvSpPr>
            <p:cNvPr id="22552" name="Freeform 13"/>
            <p:cNvSpPr>
              <a:spLocks/>
            </p:cNvSpPr>
            <p:nvPr/>
          </p:nvSpPr>
          <p:spPr bwMode="auto">
            <a:xfrm rot="-5400000">
              <a:off x="4445000" y="5022850"/>
              <a:ext cx="511175" cy="679450"/>
            </a:xfrm>
            <a:custGeom>
              <a:avLst/>
              <a:gdLst>
                <a:gd name="T0" fmla="*/ 2147483647 w 322"/>
                <a:gd name="T1" fmla="*/ 2147483647 h 428"/>
                <a:gd name="T2" fmla="*/ 2147483647 w 322"/>
                <a:gd name="T3" fmla="*/ 2147483647 h 428"/>
                <a:gd name="T4" fmla="*/ 2147483647 w 322"/>
                <a:gd name="T5" fmla="*/ 2147483647 h 428"/>
                <a:gd name="T6" fmla="*/ 2147483647 w 322"/>
                <a:gd name="T7" fmla="*/ 2147483647 h 428"/>
                <a:gd name="T8" fmla="*/ 2147483647 w 322"/>
                <a:gd name="T9" fmla="*/ 2147483647 h 428"/>
                <a:gd name="T10" fmla="*/ 2147483647 w 322"/>
                <a:gd name="T11" fmla="*/ 2147483647 h 428"/>
                <a:gd name="T12" fmla="*/ 2147483647 w 322"/>
                <a:gd name="T13" fmla="*/ 2147483647 h 428"/>
                <a:gd name="T14" fmla="*/ 2147483647 w 322"/>
                <a:gd name="T15" fmla="*/ 2147483647 h 428"/>
                <a:gd name="T16" fmla="*/ 2147483647 w 322"/>
                <a:gd name="T17" fmla="*/ 2147483647 h 428"/>
                <a:gd name="T18" fmla="*/ 2147483647 w 322"/>
                <a:gd name="T19" fmla="*/ 2147483647 h 428"/>
                <a:gd name="T20" fmla="*/ 2147483647 w 322"/>
                <a:gd name="T21" fmla="*/ 2147483647 h 428"/>
                <a:gd name="T22" fmla="*/ 2147483647 w 322"/>
                <a:gd name="T23" fmla="*/ 2147483647 h 428"/>
                <a:gd name="T24" fmla="*/ 2147483647 w 322"/>
                <a:gd name="T25" fmla="*/ 2147483647 h 428"/>
                <a:gd name="T26" fmla="*/ 2147483647 w 322"/>
                <a:gd name="T27" fmla="*/ 2147483647 h 428"/>
                <a:gd name="T28" fmla="*/ 0 w 322"/>
                <a:gd name="T29" fmla="*/ 2147483647 h 428"/>
                <a:gd name="T30" fmla="*/ 2147483647 w 322"/>
                <a:gd name="T31" fmla="*/ 2147483647 h 428"/>
                <a:gd name="T32" fmla="*/ 2147483647 w 322"/>
                <a:gd name="T33" fmla="*/ 2147483647 h 428"/>
                <a:gd name="T34" fmla="*/ 2147483647 w 322"/>
                <a:gd name="T35" fmla="*/ 2147483647 h 428"/>
                <a:gd name="T36" fmla="*/ 2147483647 w 322"/>
                <a:gd name="T37" fmla="*/ 2147483647 h 428"/>
                <a:gd name="T38" fmla="*/ 2147483647 w 322"/>
                <a:gd name="T39" fmla="*/ 2147483647 h 428"/>
                <a:gd name="T40" fmla="*/ 2147483647 w 322"/>
                <a:gd name="T41" fmla="*/ 2147483647 h 428"/>
                <a:gd name="T42" fmla="*/ 2147483647 w 322"/>
                <a:gd name="T43" fmla="*/ 2147483647 h 428"/>
                <a:gd name="T44" fmla="*/ 2147483647 w 322"/>
                <a:gd name="T45" fmla="*/ 2147483647 h 428"/>
                <a:gd name="T46" fmla="*/ 2147483647 w 322"/>
                <a:gd name="T47" fmla="*/ 2147483647 h 428"/>
                <a:gd name="T48" fmla="*/ 2147483647 w 322"/>
                <a:gd name="T49" fmla="*/ 2147483647 h 428"/>
                <a:gd name="T50" fmla="*/ 2147483647 w 322"/>
                <a:gd name="T51" fmla="*/ 2147483647 h 428"/>
                <a:gd name="T52" fmla="*/ 2147483647 w 322"/>
                <a:gd name="T53" fmla="*/ 2147483647 h 428"/>
                <a:gd name="T54" fmla="*/ 2147483647 w 322"/>
                <a:gd name="T55" fmla="*/ 2147483647 h 428"/>
                <a:gd name="T56" fmla="*/ 2147483647 w 322"/>
                <a:gd name="T57" fmla="*/ 2147483647 h 428"/>
                <a:gd name="T58" fmla="*/ 2147483647 w 322"/>
                <a:gd name="T59" fmla="*/ 2147483647 h 428"/>
                <a:gd name="T60" fmla="*/ 2147483647 w 322"/>
                <a:gd name="T61" fmla="*/ 2147483647 h 428"/>
                <a:gd name="T62" fmla="*/ 2147483647 w 322"/>
                <a:gd name="T63" fmla="*/ 2147483647 h 428"/>
                <a:gd name="T64" fmla="*/ 2147483647 w 322"/>
                <a:gd name="T65" fmla="*/ 2147483647 h 428"/>
                <a:gd name="T66" fmla="*/ 2147483647 w 322"/>
                <a:gd name="T67" fmla="*/ 0 h 428"/>
                <a:gd name="T68" fmla="*/ 2147483647 w 322"/>
                <a:gd name="T69" fmla="*/ 2147483647 h 42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22"/>
                <a:gd name="T106" fmla="*/ 0 h 428"/>
                <a:gd name="T107" fmla="*/ 322 w 322"/>
                <a:gd name="T108" fmla="*/ 428 h 42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22" h="428">
                  <a:moveTo>
                    <a:pt x="184" y="6"/>
                  </a:moveTo>
                  <a:lnTo>
                    <a:pt x="184" y="6"/>
                  </a:lnTo>
                  <a:lnTo>
                    <a:pt x="166" y="14"/>
                  </a:lnTo>
                  <a:lnTo>
                    <a:pt x="152" y="26"/>
                  </a:lnTo>
                  <a:lnTo>
                    <a:pt x="138" y="38"/>
                  </a:lnTo>
                  <a:lnTo>
                    <a:pt x="126" y="56"/>
                  </a:lnTo>
                  <a:lnTo>
                    <a:pt x="116" y="76"/>
                  </a:lnTo>
                  <a:lnTo>
                    <a:pt x="110" y="98"/>
                  </a:lnTo>
                  <a:lnTo>
                    <a:pt x="108" y="120"/>
                  </a:lnTo>
                  <a:lnTo>
                    <a:pt x="110" y="144"/>
                  </a:lnTo>
                  <a:lnTo>
                    <a:pt x="116" y="174"/>
                  </a:lnTo>
                  <a:lnTo>
                    <a:pt x="118" y="202"/>
                  </a:lnTo>
                  <a:lnTo>
                    <a:pt x="120" y="228"/>
                  </a:lnTo>
                  <a:lnTo>
                    <a:pt x="120" y="252"/>
                  </a:lnTo>
                  <a:lnTo>
                    <a:pt x="118" y="274"/>
                  </a:lnTo>
                  <a:lnTo>
                    <a:pt x="114" y="294"/>
                  </a:lnTo>
                  <a:lnTo>
                    <a:pt x="110" y="312"/>
                  </a:lnTo>
                  <a:lnTo>
                    <a:pt x="104" y="328"/>
                  </a:lnTo>
                  <a:lnTo>
                    <a:pt x="96" y="344"/>
                  </a:lnTo>
                  <a:lnTo>
                    <a:pt x="86" y="356"/>
                  </a:lnTo>
                  <a:lnTo>
                    <a:pt x="76" y="366"/>
                  </a:lnTo>
                  <a:lnTo>
                    <a:pt x="64" y="374"/>
                  </a:lnTo>
                  <a:lnTo>
                    <a:pt x="50" y="380"/>
                  </a:lnTo>
                  <a:lnTo>
                    <a:pt x="34" y="382"/>
                  </a:lnTo>
                  <a:lnTo>
                    <a:pt x="18" y="384"/>
                  </a:lnTo>
                  <a:lnTo>
                    <a:pt x="0" y="384"/>
                  </a:lnTo>
                  <a:lnTo>
                    <a:pt x="42" y="404"/>
                  </a:lnTo>
                  <a:lnTo>
                    <a:pt x="82" y="418"/>
                  </a:lnTo>
                  <a:lnTo>
                    <a:pt x="102" y="424"/>
                  </a:lnTo>
                  <a:lnTo>
                    <a:pt x="120" y="426"/>
                  </a:lnTo>
                  <a:lnTo>
                    <a:pt x="140" y="428"/>
                  </a:lnTo>
                  <a:lnTo>
                    <a:pt x="156" y="428"/>
                  </a:lnTo>
                  <a:lnTo>
                    <a:pt x="174" y="428"/>
                  </a:lnTo>
                  <a:lnTo>
                    <a:pt x="190" y="426"/>
                  </a:lnTo>
                  <a:lnTo>
                    <a:pt x="204" y="422"/>
                  </a:lnTo>
                  <a:lnTo>
                    <a:pt x="218" y="418"/>
                  </a:lnTo>
                  <a:lnTo>
                    <a:pt x="232" y="412"/>
                  </a:lnTo>
                  <a:lnTo>
                    <a:pt x="244" y="404"/>
                  </a:lnTo>
                  <a:lnTo>
                    <a:pt x="256" y="396"/>
                  </a:lnTo>
                  <a:lnTo>
                    <a:pt x="266" y="386"/>
                  </a:lnTo>
                  <a:lnTo>
                    <a:pt x="276" y="374"/>
                  </a:lnTo>
                  <a:lnTo>
                    <a:pt x="286" y="362"/>
                  </a:lnTo>
                  <a:lnTo>
                    <a:pt x="294" y="350"/>
                  </a:lnTo>
                  <a:lnTo>
                    <a:pt x="300" y="336"/>
                  </a:lnTo>
                  <a:lnTo>
                    <a:pt x="306" y="320"/>
                  </a:lnTo>
                  <a:lnTo>
                    <a:pt x="312" y="304"/>
                  </a:lnTo>
                  <a:lnTo>
                    <a:pt x="320" y="268"/>
                  </a:lnTo>
                  <a:lnTo>
                    <a:pt x="322" y="228"/>
                  </a:lnTo>
                  <a:lnTo>
                    <a:pt x="320" y="184"/>
                  </a:lnTo>
                  <a:lnTo>
                    <a:pt x="314" y="138"/>
                  </a:lnTo>
                  <a:lnTo>
                    <a:pt x="304" y="88"/>
                  </a:lnTo>
                  <a:lnTo>
                    <a:pt x="296" y="62"/>
                  </a:lnTo>
                  <a:lnTo>
                    <a:pt x="286" y="40"/>
                  </a:lnTo>
                  <a:lnTo>
                    <a:pt x="278" y="32"/>
                  </a:lnTo>
                  <a:lnTo>
                    <a:pt x="272" y="24"/>
                  </a:lnTo>
                  <a:lnTo>
                    <a:pt x="264" y="16"/>
                  </a:lnTo>
                  <a:lnTo>
                    <a:pt x="254" y="12"/>
                  </a:lnTo>
                  <a:lnTo>
                    <a:pt x="238" y="4"/>
                  </a:lnTo>
                  <a:lnTo>
                    <a:pt x="220" y="0"/>
                  </a:lnTo>
                  <a:lnTo>
                    <a:pt x="202" y="0"/>
                  </a:lnTo>
                  <a:lnTo>
                    <a:pt x="184" y="6"/>
                  </a:lnTo>
                  <a:close/>
                </a:path>
              </a:pathLst>
            </a:custGeom>
            <a:solidFill>
              <a:srgbClr val="FCD30F"/>
            </a:solidFill>
            <a:ln w="9525">
              <a:noFill/>
              <a:round/>
              <a:headEnd/>
              <a:tailEnd/>
            </a:ln>
          </p:spPr>
          <p:txBody>
            <a:bodyPr/>
            <a:lstStyle/>
            <a:p>
              <a:endParaRPr lang="en-US"/>
            </a:p>
          </p:txBody>
        </p:sp>
        <p:sp>
          <p:nvSpPr>
            <p:cNvPr id="22553" name="Freeform 17"/>
            <p:cNvSpPr>
              <a:spLocks/>
            </p:cNvSpPr>
            <p:nvPr/>
          </p:nvSpPr>
          <p:spPr bwMode="auto">
            <a:xfrm rot="-5400000">
              <a:off x="4768850" y="5241925"/>
              <a:ext cx="254000" cy="206375"/>
            </a:xfrm>
            <a:custGeom>
              <a:avLst/>
              <a:gdLst>
                <a:gd name="T0" fmla="*/ 2147483647 w 160"/>
                <a:gd name="T1" fmla="*/ 2147483647 h 130"/>
                <a:gd name="T2" fmla="*/ 2147483647 w 160"/>
                <a:gd name="T3" fmla="*/ 2147483647 h 130"/>
                <a:gd name="T4" fmla="*/ 2147483647 w 160"/>
                <a:gd name="T5" fmla="*/ 2147483647 h 130"/>
                <a:gd name="T6" fmla="*/ 2147483647 w 160"/>
                <a:gd name="T7" fmla="*/ 2147483647 h 130"/>
                <a:gd name="T8" fmla="*/ 2147483647 w 160"/>
                <a:gd name="T9" fmla="*/ 2147483647 h 130"/>
                <a:gd name="T10" fmla="*/ 2147483647 w 160"/>
                <a:gd name="T11" fmla="*/ 2147483647 h 130"/>
                <a:gd name="T12" fmla="*/ 2147483647 w 160"/>
                <a:gd name="T13" fmla="*/ 2147483647 h 130"/>
                <a:gd name="T14" fmla="*/ 2147483647 w 160"/>
                <a:gd name="T15" fmla="*/ 2147483647 h 130"/>
                <a:gd name="T16" fmla="*/ 0 w 160"/>
                <a:gd name="T17" fmla="*/ 2147483647 h 130"/>
                <a:gd name="T18" fmla="*/ 0 w 160"/>
                <a:gd name="T19" fmla="*/ 2147483647 h 130"/>
                <a:gd name="T20" fmla="*/ 2147483647 w 160"/>
                <a:gd name="T21" fmla="*/ 2147483647 h 130"/>
                <a:gd name="T22" fmla="*/ 2147483647 w 160"/>
                <a:gd name="T23" fmla="*/ 2147483647 h 130"/>
                <a:gd name="T24" fmla="*/ 2147483647 w 160"/>
                <a:gd name="T25" fmla="*/ 2147483647 h 130"/>
                <a:gd name="T26" fmla="*/ 2147483647 w 160"/>
                <a:gd name="T27" fmla="*/ 2147483647 h 130"/>
                <a:gd name="T28" fmla="*/ 2147483647 w 160"/>
                <a:gd name="T29" fmla="*/ 2147483647 h 130"/>
                <a:gd name="T30" fmla="*/ 2147483647 w 160"/>
                <a:gd name="T31" fmla="*/ 2147483647 h 130"/>
                <a:gd name="T32" fmla="*/ 2147483647 w 160"/>
                <a:gd name="T33" fmla="*/ 2147483647 h 130"/>
                <a:gd name="T34" fmla="*/ 2147483647 w 160"/>
                <a:gd name="T35" fmla="*/ 2147483647 h 130"/>
                <a:gd name="T36" fmla="*/ 2147483647 w 160"/>
                <a:gd name="T37" fmla="*/ 2147483647 h 130"/>
                <a:gd name="T38" fmla="*/ 2147483647 w 160"/>
                <a:gd name="T39" fmla="*/ 2147483647 h 130"/>
                <a:gd name="T40" fmla="*/ 2147483647 w 160"/>
                <a:gd name="T41" fmla="*/ 2147483647 h 130"/>
                <a:gd name="T42" fmla="*/ 2147483647 w 160"/>
                <a:gd name="T43" fmla="*/ 2147483647 h 130"/>
                <a:gd name="T44" fmla="*/ 2147483647 w 160"/>
                <a:gd name="T45" fmla="*/ 2147483647 h 130"/>
                <a:gd name="T46" fmla="*/ 2147483647 w 160"/>
                <a:gd name="T47" fmla="*/ 2147483647 h 130"/>
                <a:gd name="T48" fmla="*/ 2147483647 w 160"/>
                <a:gd name="T49" fmla="*/ 2147483647 h 130"/>
                <a:gd name="T50" fmla="*/ 2147483647 w 160"/>
                <a:gd name="T51" fmla="*/ 2147483647 h 130"/>
                <a:gd name="T52" fmla="*/ 2147483647 w 160"/>
                <a:gd name="T53" fmla="*/ 2147483647 h 130"/>
                <a:gd name="T54" fmla="*/ 2147483647 w 160"/>
                <a:gd name="T55" fmla="*/ 2147483647 h 130"/>
                <a:gd name="T56" fmla="*/ 2147483647 w 160"/>
                <a:gd name="T57" fmla="*/ 2147483647 h 130"/>
                <a:gd name="T58" fmla="*/ 2147483647 w 160"/>
                <a:gd name="T59" fmla="*/ 2147483647 h 130"/>
                <a:gd name="T60" fmla="*/ 2147483647 w 160"/>
                <a:gd name="T61" fmla="*/ 2147483647 h 130"/>
                <a:gd name="T62" fmla="*/ 2147483647 w 160"/>
                <a:gd name="T63" fmla="*/ 2147483647 h 130"/>
                <a:gd name="T64" fmla="*/ 2147483647 w 160"/>
                <a:gd name="T65" fmla="*/ 0 h 130"/>
                <a:gd name="T66" fmla="*/ 2147483647 w 160"/>
                <a:gd name="T67" fmla="*/ 0 h 130"/>
                <a:gd name="T68" fmla="*/ 2147483647 w 160"/>
                <a:gd name="T69" fmla="*/ 0 h 130"/>
                <a:gd name="T70" fmla="*/ 2147483647 w 160"/>
                <a:gd name="T71" fmla="*/ 2147483647 h 130"/>
                <a:gd name="T72" fmla="*/ 2147483647 w 160"/>
                <a:gd name="T73" fmla="*/ 2147483647 h 130"/>
                <a:gd name="T74" fmla="*/ 2147483647 w 160"/>
                <a:gd name="T75" fmla="*/ 2147483647 h 130"/>
                <a:gd name="T76" fmla="*/ 2147483647 w 160"/>
                <a:gd name="T77" fmla="*/ 2147483647 h 130"/>
                <a:gd name="T78" fmla="*/ 2147483647 w 160"/>
                <a:gd name="T79" fmla="*/ 2147483647 h 130"/>
                <a:gd name="T80" fmla="*/ 2147483647 w 160"/>
                <a:gd name="T81" fmla="*/ 2147483647 h 130"/>
                <a:gd name="T82" fmla="*/ 2147483647 w 160"/>
                <a:gd name="T83" fmla="*/ 2147483647 h 13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0"/>
                <a:gd name="T127" fmla="*/ 0 h 130"/>
                <a:gd name="T128" fmla="*/ 160 w 160"/>
                <a:gd name="T129" fmla="*/ 130 h 13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0" h="130">
                  <a:moveTo>
                    <a:pt x="64" y="26"/>
                  </a:moveTo>
                  <a:lnTo>
                    <a:pt x="64" y="26"/>
                  </a:lnTo>
                  <a:lnTo>
                    <a:pt x="52" y="64"/>
                  </a:lnTo>
                  <a:lnTo>
                    <a:pt x="42" y="86"/>
                  </a:lnTo>
                  <a:lnTo>
                    <a:pt x="34" y="96"/>
                  </a:lnTo>
                  <a:lnTo>
                    <a:pt x="24" y="106"/>
                  </a:lnTo>
                  <a:lnTo>
                    <a:pt x="14" y="112"/>
                  </a:lnTo>
                  <a:lnTo>
                    <a:pt x="0" y="118"/>
                  </a:lnTo>
                  <a:lnTo>
                    <a:pt x="26" y="126"/>
                  </a:lnTo>
                  <a:lnTo>
                    <a:pt x="52" y="130"/>
                  </a:lnTo>
                  <a:lnTo>
                    <a:pt x="74" y="130"/>
                  </a:lnTo>
                  <a:lnTo>
                    <a:pt x="94" y="126"/>
                  </a:lnTo>
                  <a:lnTo>
                    <a:pt x="104" y="122"/>
                  </a:lnTo>
                  <a:lnTo>
                    <a:pt x="114" y="118"/>
                  </a:lnTo>
                  <a:lnTo>
                    <a:pt x="122" y="112"/>
                  </a:lnTo>
                  <a:lnTo>
                    <a:pt x="130" y="106"/>
                  </a:lnTo>
                  <a:lnTo>
                    <a:pt x="144" y="90"/>
                  </a:lnTo>
                  <a:lnTo>
                    <a:pt x="154" y="72"/>
                  </a:lnTo>
                  <a:lnTo>
                    <a:pt x="158" y="58"/>
                  </a:lnTo>
                  <a:lnTo>
                    <a:pt x="160" y="46"/>
                  </a:lnTo>
                  <a:lnTo>
                    <a:pt x="160" y="36"/>
                  </a:lnTo>
                  <a:lnTo>
                    <a:pt x="156" y="26"/>
                  </a:lnTo>
                  <a:lnTo>
                    <a:pt x="150" y="18"/>
                  </a:lnTo>
                  <a:lnTo>
                    <a:pt x="144" y="12"/>
                  </a:lnTo>
                  <a:lnTo>
                    <a:pt x="136" y="6"/>
                  </a:lnTo>
                  <a:lnTo>
                    <a:pt x="126" y="2"/>
                  </a:lnTo>
                  <a:lnTo>
                    <a:pt x="116" y="0"/>
                  </a:lnTo>
                  <a:lnTo>
                    <a:pt x="106" y="0"/>
                  </a:lnTo>
                  <a:lnTo>
                    <a:pt x="98" y="0"/>
                  </a:lnTo>
                  <a:lnTo>
                    <a:pt x="88" y="2"/>
                  </a:lnTo>
                  <a:lnTo>
                    <a:pt x="80" y="6"/>
                  </a:lnTo>
                  <a:lnTo>
                    <a:pt x="72" y="12"/>
                  </a:lnTo>
                  <a:lnTo>
                    <a:pt x="66" y="18"/>
                  </a:lnTo>
                  <a:lnTo>
                    <a:pt x="64" y="26"/>
                  </a:lnTo>
                  <a:close/>
                </a:path>
              </a:pathLst>
            </a:custGeom>
            <a:solidFill>
              <a:srgbClr val="EA8B0C"/>
            </a:solidFill>
            <a:ln w="9525">
              <a:noFill/>
              <a:round/>
              <a:headEnd/>
              <a:tailEnd/>
            </a:ln>
          </p:spPr>
          <p:txBody>
            <a:bodyPr/>
            <a:lstStyle/>
            <a:p>
              <a:endParaRPr lang="en-US"/>
            </a:p>
          </p:txBody>
        </p:sp>
        <p:sp>
          <p:nvSpPr>
            <p:cNvPr id="22554" name="TextBox 39"/>
            <p:cNvSpPr txBox="1">
              <a:spLocks noChangeArrowheads="1"/>
            </p:cNvSpPr>
            <p:nvPr/>
          </p:nvSpPr>
          <p:spPr bwMode="auto">
            <a:xfrm>
              <a:off x="4373766" y="5105400"/>
              <a:ext cx="274434" cy="307777"/>
            </a:xfrm>
            <a:prstGeom prst="rect">
              <a:avLst/>
            </a:prstGeom>
            <a:noFill/>
            <a:ln w="9525">
              <a:noFill/>
              <a:miter lim="800000"/>
              <a:headEnd/>
              <a:tailEnd/>
            </a:ln>
          </p:spPr>
          <p:txBody>
            <a:bodyPr wrap="none">
              <a:spAutoFit/>
            </a:bodyPr>
            <a:lstStyle/>
            <a:p>
              <a:r>
                <a:rPr lang="en-US" sz="1400"/>
                <a:t>x</a:t>
              </a:r>
            </a:p>
          </p:txBody>
        </p:sp>
      </p:grpSp>
    </p:spTree>
    <p:extLst>
      <p:ext uri="{BB962C8B-B14F-4D97-AF65-F5344CB8AC3E}">
        <p14:creationId xmlns:p14="http://schemas.microsoft.com/office/powerpoint/2010/main" val="12049632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The Kernel</a:t>
            </a:r>
            <a:endParaRPr lang="en-US" dirty="0"/>
          </a:p>
        </p:txBody>
      </p:sp>
      <p:sp>
        <p:nvSpPr>
          <p:cNvPr id="3" name="Content Placeholder 2"/>
          <p:cNvSpPr>
            <a:spLocks noGrp="1"/>
          </p:cNvSpPr>
          <p:nvPr>
            <p:ph sz="half" idx="1"/>
          </p:nvPr>
        </p:nvSpPr>
        <p:spPr>
          <a:xfrm>
            <a:off x="228600" y="990600"/>
            <a:ext cx="5181600" cy="5562600"/>
          </a:xfrm>
        </p:spPr>
        <p:txBody>
          <a:bodyPr/>
          <a:lstStyle/>
          <a:p>
            <a:r>
              <a:rPr lang="en-US" sz="2400" dirty="0" smtClean="0"/>
              <a:t>The </a:t>
            </a:r>
            <a:r>
              <a:rPr lang="en-US" sz="2400" b="1" dirty="0" smtClean="0"/>
              <a:t>kernel </a:t>
            </a:r>
            <a:r>
              <a:rPr lang="en-US" sz="2400" dirty="0" smtClean="0"/>
              <a:t>is the core component of the operating system. It handles the management of low-level hardware resources, including memory, processors, and input/output (I/O) devices, such as a keyboard, mouse, or video display.</a:t>
            </a:r>
          </a:p>
          <a:p>
            <a:r>
              <a:rPr lang="en-US" sz="2400" dirty="0" smtClean="0"/>
              <a:t>Most operating systems define the tasks associated with the kernel in terms of a </a:t>
            </a:r>
            <a:r>
              <a:rPr lang="en-US" sz="2400" b="1" dirty="0" smtClean="0"/>
              <a:t>layer </a:t>
            </a:r>
            <a:r>
              <a:rPr lang="en-US" sz="2400" dirty="0" smtClean="0"/>
              <a:t>metaphor, with the hardware components, such as the CPU, memory, and input/output devices being on the bottom, and users and applications being on the top.</a:t>
            </a:r>
            <a:endParaRPr lang="en-US" sz="2400"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5</a:t>
            </a:fld>
            <a:endParaRPr lang="en-US"/>
          </a:p>
        </p:txBody>
      </p:sp>
      <p:grpSp>
        <p:nvGrpSpPr>
          <p:cNvPr id="18" name="Group 17"/>
          <p:cNvGrpSpPr/>
          <p:nvPr/>
        </p:nvGrpSpPr>
        <p:grpSpPr>
          <a:xfrm>
            <a:off x="5410200" y="1981200"/>
            <a:ext cx="3657600" cy="2971800"/>
            <a:chOff x="2743200" y="304800"/>
            <a:chExt cx="5029200" cy="3581400"/>
          </a:xfrm>
        </p:grpSpPr>
        <p:sp>
          <p:nvSpPr>
            <p:cNvPr id="8" name="Rounded Rectangle 7"/>
            <p:cNvSpPr/>
            <p:nvPr/>
          </p:nvSpPr>
          <p:spPr>
            <a:xfrm>
              <a:off x="2743200" y="304800"/>
              <a:ext cx="2743200" cy="838200"/>
            </a:xfrm>
            <a:prstGeom prst="roundRect">
              <a:avLst/>
            </a:prstGeom>
            <a:solidFill>
              <a:schemeClr val="bg1">
                <a:lumMod val="50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User Applications</a:t>
              </a:r>
              <a:endParaRPr lang="en-US" dirty="0"/>
            </a:p>
          </p:txBody>
        </p:sp>
        <p:sp>
          <p:nvSpPr>
            <p:cNvPr id="9" name="Rounded Rectangle 8"/>
            <p:cNvSpPr/>
            <p:nvPr/>
          </p:nvSpPr>
          <p:spPr>
            <a:xfrm>
              <a:off x="2743200" y="1219200"/>
              <a:ext cx="2743200" cy="838200"/>
            </a:xfrm>
            <a:prstGeom prst="roundRect">
              <a:avLst/>
            </a:prstGeom>
            <a:solidFill>
              <a:schemeClr val="tx1">
                <a:lumMod val="65000"/>
                <a:lumOff val="3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Non-essential OS Applications</a:t>
              </a:r>
              <a:endParaRPr lang="en-US" dirty="0"/>
            </a:p>
          </p:txBody>
        </p:sp>
        <p:sp>
          <p:nvSpPr>
            <p:cNvPr id="10" name="Rounded Rectangle 9"/>
            <p:cNvSpPr/>
            <p:nvPr/>
          </p:nvSpPr>
          <p:spPr>
            <a:xfrm>
              <a:off x="2743200" y="2133600"/>
              <a:ext cx="2743200" cy="838200"/>
            </a:xfrm>
            <a:prstGeom prst="roundRect">
              <a:avLst/>
            </a:prstGeom>
            <a:solidFill>
              <a:schemeClr val="tx1">
                <a:lumMod val="75000"/>
                <a:lumOff val="2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The OS Kernel</a:t>
              </a:r>
              <a:endParaRPr lang="en-US" dirty="0"/>
            </a:p>
          </p:txBody>
        </p:sp>
        <p:sp>
          <p:nvSpPr>
            <p:cNvPr id="11" name="Rounded Rectangle 10"/>
            <p:cNvSpPr/>
            <p:nvPr/>
          </p:nvSpPr>
          <p:spPr>
            <a:xfrm>
              <a:off x="2743200" y="3048000"/>
              <a:ext cx="2743200" cy="838200"/>
            </a:xfrm>
            <a:prstGeom prst="roundRect">
              <a:avLst/>
            </a:prstGeom>
            <a:solidFill>
              <a:schemeClr val="tx1">
                <a:lumMod val="85000"/>
                <a:lumOff val="1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CPU, Memory, </a:t>
              </a:r>
              <a:r>
                <a:rPr lang="en-US" dirty="0" err="1" smtClean="0"/>
                <a:t>Input/Output</a:t>
              </a:r>
              <a:endParaRPr lang="en-US" dirty="0"/>
            </a:p>
          </p:txBody>
        </p:sp>
        <p:sp>
          <p:nvSpPr>
            <p:cNvPr id="12" name="Right Brace 11"/>
            <p:cNvSpPr/>
            <p:nvPr/>
          </p:nvSpPr>
          <p:spPr>
            <a:xfrm>
              <a:off x="5562600" y="304800"/>
              <a:ext cx="152400" cy="83820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5750004" y="533400"/>
              <a:ext cx="1107996" cy="369332"/>
            </a:xfrm>
            <a:prstGeom prst="rect">
              <a:avLst/>
            </a:prstGeom>
            <a:noFill/>
          </p:spPr>
          <p:txBody>
            <a:bodyPr wrap="none" rtlCol="0">
              <a:spAutoFit/>
            </a:bodyPr>
            <a:lstStyle/>
            <a:p>
              <a:r>
                <a:rPr lang="en-US" dirty="0" err="1" smtClean="0">
                  <a:latin typeface="Arial" pitchFamily="34" charset="0"/>
                  <a:cs typeface="Arial" pitchFamily="34" charset="0"/>
                </a:rPr>
                <a:t>Userland</a:t>
              </a:r>
              <a:endParaRPr lang="en-US" dirty="0">
                <a:latin typeface="Arial" pitchFamily="34" charset="0"/>
                <a:cs typeface="Arial" pitchFamily="34" charset="0"/>
              </a:endParaRPr>
            </a:p>
          </p:txBody>
        </p:sp>
        <p:sp>
          <p:nvSpPr>
            <p:cNvPr id="14" name="Right Brace 13"/>
            <p:cNvSpPr/>
            <p:nvPr/>
          </p:nvSpPr>
          <p:spPr>
            <a:xfrm>
              <a:off x="5562600" y="1219200"/>
              <a:ext cx="152400" cy="175260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p:cNvSpPr txBox="1"/>
            <p:nvPr/>
          </p:nvSpPr>
          <p:spPr>
            <a:xfrm>
              <a:off x="5741075" y="1916668"/>
              <a:ext cx="2031325" cy="369332"/>
            </a:xfrm>
            <a:prstGeom prst="rect">
              <a:avLst/>
            </a:prstGeom>
            <a:noFill/>
          </p:spPr>
          <p:txBody>
            <a:bodyPr wrap="none" rtlCol="0">
              <a:spAutoFit/>
            </a:bodyPr>
            <a:lstStyle/>
            <a:p>
              <a:r>
                <a:rPr lang="en-US" dirty="0" smtClean="0">
                  <a:latin typeface="Arial" pitchFamily="34" charset="0"/>
                  <a:cs typeface="Arial" pitchFamily="34" charset="0"/>
                </a:rPr>
                <a:t>Operating System</a:t>
              </a:r>
              <a:endParaRPr lang="en-US" dirty="0">
                <a:latin typeface="Arial" pitchFamily="34" charset="0"/>
                <a:cs typeface="Arial" pitchFamily="34" charset="0"/>
              </a:endParaRPr>
            </a:p>
          </p:txBody>
        </p:sp>
        <p:sp>
          <p:nvSpPr>
            <p:cNvPr id="16" name="Right Brace 15"/>
            <p:cNvSpPr/>
            <p:nvPr/>
          </p:nvSpPr>
          <p:spPr>
            <a:xfrm>
              <a:off x="5562600" y="3048000"/>
              <a:ext cx="152400" cy="83820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p:cNvSpPr txBox="1"/>
            <p:nvPr/>
          </p:nvSpPr>
          <p:spPr>
            <a:xfrm>
              <a:off x="5715000" y="3288268"/>
              <a:ext cx="1184940" cy="369332"/>
            </a:xfrm>
            <a:prstGeom prst="rect">
              <a:avLst/>
            </a:prstGeom>
            <a:noFill/>
          </p:spPr>
          <p:txBody>
            <a:bodyPr wrap="none" rtlCol="0">
              <a:spAutoFit/>
            </a:bodyPr>
            <a:lstStyle/>
            <a:p>
              <a:r>
                <a:rPr lang="en-US" dirty="0" smtClean="0">
                  <a:latin typeface="Arial" pitchFamily="34" charset="0"/>
                  <a:cs typeface="Arial" pitchFamily="34" charset="0"/>
                </a:rPr>
                <a:t>Hardware</a:t>
              </a:r>
              <a:endParaRPr lang="en-US" dirty="0">
                <a:latin typeface="Arial" pitchFamily="34" charset="0"/>
                <a:cs typeface="Arial"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err="1" smtClean="0"/>
              <a:t>Input/Output</a:t>
            </a:r>
            <a:endParaRPr lang="en-US" dirty="0"/>
          </a:p>
        </p:txBody>
      </p:sp>
      <p:sp>
        <p:nvSpPr>
          <p:cNvPr id="3" name="Content Placeholder 2"/>
          <p:cNvSpPr>
            <a:spLocks noGrp="1"/>
          </p:cNvSpPr>
          <p:nvPr>
            <p:ph idx="1"/>
          </p:nvPr>
        </p:nvSpPr>
        <p:spPr>
          <a:xfrm>
            <a:off x="457200" y="1219200"/>
            <a:ext cx="8534400" cy="5334000"/>
          </a:xfrm>
        </p:spPr>
        <p:txBody>
          <a:bodyPr/>
          <a:lstStyle/>
          <a:p>
            <a:r>
              <a:rPr lang="en-US" sz="2800" dirty="0" smtClean="0"/>
              <a:t>The </a:t>
            </a:r>
            <a:r>
              <a:rPr lang="en-US" sz="2800" b="1" dirty="0" smtClean="0"/>
              <a:t>input/output devices </a:t>
            </a:r>
            <a:r>
              <a:rPr lang="en-US" sz="2800" dirty="0" smtClean="0"/>
              <a:t>of a computer include things like its keyboard, mouse, video display, and network card, as well as other more optional devices, like a scanner, Wi-Fi interface, video camera, USB ports, etc. </a:t>
            </a:r>
          </a:p>
          <a:p>
            <a:r>
              <a:rPr lang="en-US" sz="2800" dirty="0" smtClean="0"/>
              <a:t>Each such device is represented in an operating system using a </a:t>
            </a:r>
            <a:r>
              <a:rPr lang="en-US" sz="2800" b="1" dirty="0" smtClean="0"/>
              <a:t>device driver, </a:t>
            </a:r>
            <a:r>
              <a:rPr lang="en-US" sz="2800" dirty="0" smtClean="0"/>
              <a:t>which encapsulates the details of how interaction with that device should be done. </a:t>
            </a:r>
          </a:p>
          <a:p>
            <a:pPr lvl="1"/>
            <a:r>
              <a:rPr lang="en-US" sz="2400" dirty="0" smtClean="0"/>
              <a:t>The </a:t>
            </a:r>
            <a:r>
              <a:rPr lang="en-US" sz="2400" b="1" dirty="0" smtClean="0"/>
              <a:t>application programmer interface </a:t>
            </a:r>
            <a:r>
              <a:rPr lang="en-US" sz="2400" dirty="0" smtClean="0"/>
              <a:t>(</a:t>
            </a:r>
            <a:r>
              <a:rPr lang="en-US" sz="2400" b="1" dirty="0" smtClean="0"/>
              <a:t>API), </a:t>
            </a:r>
            <a:r>
              <a:rPr lang="en-US" sz="2400" dirty="0" smtClean="0"/>
              <a:t>which the device drivers present to application programs, allows those programs to interact with those devices at a fairly high level, while the operating system does the “heavy lifting” of performing the low-level interactions that make such devices actually work.</a:t>
            </a:r>
          </a:p>
          <a:p>
            <a:endParaRPr lang="en-US" sz="28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Calls</a:t>
            </a:r>
            <a:endParaRPr lang="en-US"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7</a:t>
            </a:fld>
            <a:endParaRPr lang="en-US"/>
          </a:p>
        </p:txBody>
      </p:sp>
      <p:sp>
        <p:nvSpPr>
          <p:cNvPr id="9" name="Content Placeholder 3"/>
          <p:cNvSpPr>
            <a:spLocks noGrp="1"/>
          </p:cNvSpPr>
          <p:nvPr>
            <p:ph sz="half" idx="1"/>
          </p:nvPr>
        </p:nvSpPr>
        <p:spPr>
          <a:xfrm>
            <a:off x="457200" y="1600200"/>
            <a:ext cx="8305800" cy="5029200"/>
          </a:xfrm>
        </p:spPr>
        <p:txBody>
          <a:bodyPr/>
          <a:lstStyle/>
          <a:p>
            <a:r>
              <a:rPr lang="en-US" dirty="0" smtClean="0"/>
              <a:t>User applications don’t communicate directly with low-level hardware components, and instead delegate such tasks to the kernel via </a:t>
            </a:r>
            <a:r>
              <a:rPr lang="en-US" b="1" dirty="0" smtClean="0"/>
              <a:t>system calls</a:t>
            </a:r>
            <a:r>
              <a:rPr lang="en-US" dirty="0" smtClean="0"/>
              <a:t>.</a:t>
            </a:r>
          </a:p>
          <a:p>
            <a:r>
              <a:rPr lang="en-US" dirty="0" smtClean="0"/>
              <a:t>System calls are usually contained in a collection of programs, that is, a </a:t>
            </a:r>
            <a:r>
              <a:rPr lang="en-US" b="1" dirty="0" smtClean="0"/>
              <a:t>library </a:t>
            </a:r>
            <a:r>
              <a:rPr lang="en-US" dirty="0" smtClean="0"/>
              <a:t>such as the C library (</a:t>
            </a:r>
            <a:r>
              <a:rPr lang="en-US" dirty="0" err="1" smtClean="0"/>
              <a:t>libc</a:t>
            </a:r>
            <a:r>
              <a:rPr lang="en-US" dirty="0" smtClean="0"/>
              <a:t>), and they provide an interface that allows applications to use a predefined series of APIs that define the functions for communicating with the kernel.</a:t>
            </a:r>
          </a:p>
          <a:p>
            <a:pPr lvl="1"/>
            <a:r>
              <a:rPr lang="en-US" dirty="0" smtClean="0"/>
              <a:t>Examples of system calls include those for performing file I/O (open, close, read, write) and running application programs (exec).</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Processes</a:t>
            </a:r>
            <a:endParaRPr lang="en-US" dirty="0"/>
          </a:p>
        </p:txBody>
      </p:sp>
      <p:sp>
        <p:nvSpPr>
          <p:cNvPr id="3" name="Content Placeholder 2"/>
          <p:cNvSpPr>
            <a:spLocks noGrp="1"/>
          </p:cNvSpPr>
          <p:nvPr>
            <p:ph sz="half" idx="1"/>
          </p:nvPr>
        </p:nvSpPr>
        <p:spPr>
          <a:xfrm>
            <a:off x="228600" y="1066800"/>
            <a:ext cx="5486400" cy="5562600"/>
          </a:xfrm>
        </p:spPr>
        <p:txBody>
          <a:bodyPr/>
          <a:lstStyle/>
          <a:p>
            <a:r>
              <a:rPr lang="en-US" sz="2400" dirty="0" smtClean="0"/>
              <a:t>A </a:t>
            </a:r>
            <a:r>
              <a:rPr lang="en-US" sz="2400" b="1" dirty="0" smtClean="0"/>
              <a:t>process </a:t>
            </a:r>
            <a:r>
              <a:rPr lang="en-US" sz="2400" dirty="0" smtClean="0"/>
              <a:t>is an instance of a program that is currently executing.</a:t>
            </a:r>
          </a:p>
          <a:p>
            <a:r>
              <a:rPr lang="en-US" sz="2400" dirty="0" smtClean="0"/>
              <a:t>The actual contents of all programs are initially stored in persistent storage, such as a hard drive.</a:t>
            </a:r>
          </a:p>
          <a:p>
            <a:r>
              <a:rPr lang="en-US" sz="2400" dirty="0" smtClean="0"/>
              <a:t>In order to be executed, a program must be loaded into random-access memory (RAM) and uniquely identified as a process. </a:t>
            </a:r>
          </a:p>
          <a:p>
            <a:r>
              <a:rPr lang="en-US" sz="2400" dirty="0" smtClean="0"/>
              <a:t>In this way, multiple copies of the same program can be run as different processes.</a:t>
            </a:r>
          </a:p>
          <a:p>
            <a:pPr lvl="1"/>
            <a:r>
              <a:rPr lang="en-US" sz="2000" dirty="0" smtClean="0"/>
              <a:t>For example, we can have multiple copies of MS </a:t>
            </a:r>
            <a:r>
              <a:rPr lang="en-US" sz="2000" dirty="0" err="1" smtClean="0"/>
              <a:t>Powerpoint</a:t>
            </a:r>
            <a:r>
              <a:rPr lang="en-US" sz="2000" dirty="0" smtClean="0"/>
              <a:t> open at the same time.</a:t>
            </a:r>
            <a:endParaRPr lang="en-US" sz="2000" dirty="0"/>
          </a:p>
        </p:txBody>
      </p:sp>
      <p:sp>
        <p:nvSpPr>
          <p:cNvPr id="5" name="Slide Number Placeholder 4"/>
          <p:cNvSpPr>
            <a:spLocks noGrp="1"/>
          </p:cNvSpPr>
          <p:nvPr>
            <p:ph type="sldNum" sz="quarter" idx="10"/>
          </p:nvPr>
        </p:nvSpPr>
        <p:spPr/>
        <p:txBody>
          <a:bodyPr/>
          <a:lstStyle/>
          <a:p>
            <a:pPr>
              <a:defRPr/>
            </a:pPr>
            <a:fld id="{993643FF-F44F-4D81-807C-85B47B2D7F39}" type="slidenum">
              <a:rPr lang="en-US" smtClean="0"/>
              <a:pPr>
                <a:defRPr/>
              </a:pPr>
              <a:t>8</a:t>
            </a:fld>
            <a:endParaRPr lang="en-US"/>
          </a:p>
        </p:txBody>
      </p:sp>
      <p:pic>
        <p:nvPicPr>
          <p:cNvPr id="2050" name="Picture 2"/>
          <p:cNvPicPr>
            <a:picLocks noChangeAspect="1" noChangeArrowheads="1"/>
          </p:cNvPicPr>
          <p:nvPr/>
        </p:nvPicPr>
        <p:blipFill>
          <a:blip r:embed="rId2" cstate="print"/>
          <a:srcRect l="69166" t="50000" r="10000" b="12667"/>
          <a:stretch>
            <a:fillRect/>
          </a:stretch>
        </p:blipFill>
        <p:spPr bwMode="auto">
          <a:xfrm>
            <a:off x="5715000" y="1828800"/>
            <a:ext cx="3352800" cy="3755136"/>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Process IDs</a:t>
            </a:r>
            <a:endParaRPr lang="en-US" dirty="0"/>
          </a:p>
        </p:txBody>
      </p:sp>
      <p:sp>
        <p:nvSpPr>
          <p:cNvPr id="3" name="Content Placeholder 2"/>
          <p:cNvSpPr>
            <a:spLocks noGrp="1"/>
          </p:cNvSpPr>
          <p:nvPr>
            <p:ph idx="1"/>
          </p:nvPr>
        </p:nvSpPr>
        <p:spPr>
          <a:xfrm>
            <a:off x="457200" y="1066800"/>
            <a:ext cx="8229600" cy="1981200"/>
          </a:xfrm>
        </p:spPr>
        <p:txBody>
          <a:bodyPr/>
          <a:lstStyle/>
          <a:p>
            <a:r>
              <a:rPr lang="en-US" sz="2400" dirty="0" smtClean="0"/>
              <a:t>Each process running on a given computer is identified by a unique nonnegative integer, called the </a:t>
            </a:r>
            <a:r>
              <a:rPr lang="en-US" sz="2400" b="1" dirty="0" smtClean="0"/>
              <a:t>process ID (PID). </a:t>
            </a:r>
          </a:p>
          <a:p>
            <a:r>
              <a:rPr lang="en-US" sz="2400" dirty="0" smtClean="0"/>
              <a:t>Given the PID for a process, we can then associate its CPU time, memory usage, user ID (UID), program name, etc.</a:t>
            </a:r>
            <a:endParaRPr lang="en-US" sz="2000" dirty="0"/>
          </a:p>
        </p:txBody>
      </p:sp>
      <p:sp>
        <p:nvSpPr>
          <p:cNvPr id="4" name="Slide Number Placeholder 3"/>
          <p:cNvSpPr>
            <a:spLocks noGrp="1"/>
          </p:cNvSpPr>
          <p:nvPr>
            <p:ph type="sldNum" sz="quarter" idx="10"/>
          </p:nvPr>
        </p:nvSpPr>
        <p:spPr/>
        <p:txBody>
          <a:bodyPr/>
          <a:lstStyle/>
          <a:p>
            <a:pPr>
              <a:defRPr/>
            </a:pPr>
            <a:fld id="{2BDEA8A0-DFF0-4EC8-9630-F4035E457B1D}" type="slidenum">
              <a:rPr lang="en-US" smtClean="0"/>
              <a:pPr>
                <a:defRPr/>
              </a:pPr>
              <a:t>9</a:t>
            </a:fld>
            <a:endParaRPr lang="en-US"/>
          </a:p>
        </p:txBody>
      </p:sp>
      <p:pic>
        <p:nvPicPr>
          <p:cNvPr id="3074" name="Picture 2"/>
          <p:cNvPicPr>
            <a:picLocks noChangeAspect="1" noChangeArrowheads="1"/>
          </p:cNvPicPr>
          <p:nvPr/>
        </p:nvPicPr>
        <p:blipFill>
          <a:blip r:embed="rId2" cstate="print"/>
          <a:srcRect l="64166" t="50000" r="6667" b="12667"/>
          <a:stretch>
            <a:fillRect/>
          </a:stretch>
        </p:blipFill>
        <p:spPr bwMode="auto">
          <a:xfrm>
            <a:off x="1981200" y="2804160"/>
            <a:ext cx="4876800" cy="390144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3632</TotalTime>
  <Pages>0</Pages>
  <Words>3490</Words>
  <Characters>0</Characters>
  <Application>Microsoft Office PowerPoint</Application>
  <PresentationFormat>On-screen Show (4:3)</PresentationFormat>
  <Lines>0</Lines>
  <Paragraphs>486</Paragraphs>
  <Slides>45</Slides>
  <Notes>9</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Office Theme</vt:lpstr>
      <vt:lpstr>Operating Systems Concepts</vt:lpstr>
      <vt:lpstr>A Computer Model</vt:lpstr>
      <vt:lpstr>OS Concepts</vt:lpstr>
      <vt:lpstr>Multitasking</vt:lpstr>
      <vt:lpstr>The Kernel</vt:lpstr>
      <vt:lpstr>Input/Output</vt:lpstr>
      <vt:lpstr>System Calls</vt:lpstr>
      <vt:lpstr>Processes</vt:lpstr>
      <vt:lpstr>Process IDs</vt:lpstr>
      <vt:lpstr>File Systems</vt:lpstr>
      <vt:lpstr>File System Example</vt:lpstr>
      <vt:lpstr>File Permissions</vt:lpstr>
      <vt:lpstr>Memory Management</vt:lpstr>
      <vt:lpstr>Memory Organization</vt:lpstr>
      <vt:lpstr>Memory Layout</vt:lpstr>
      <vt:lpstr>Virtual Memory</vt:lpstr>
      <vt:lpstr>Page Faults</vt:lpstr>
      <vt:lpstr>Virtual Machines</vt:lpstr>
      <vt:lpstr>Operating Systems Security</vt:lpstr>
      <vt:lpstr>The Boot Sequence</vt:lpstr>
      <vt:lpstr>BIOS Passwords</vt:lpstr>
      <vt:lpstr>Hibernation</vt:lpstr>
      <vt:lpstr>Event Logging</vt:lpstr>
      <vt:lpstr>Process Explorer</vt:lpstr>
      <vt:lpstr>Memory and Filesystem Security</vt:lpstr>
      <vt:lpstr>Password Security</vt:lpstr>
      <vt:lpstr>Password Salt</vt:lpstr>
      <vt:lpstr>How Password Salt Works</vt:lpstr>
      <vt:lpstr>How Salt Increases Search Space Size</vt:lpstr>
      <vt:lpstr>Buffer Overflow Attacks</vt:lpstr>
      <vt:lpstr>What is an Exploit?</vt:lpstr>
      <vt:lpstr>Buffer Overflow Attack</vt:lpstr>
      <vt:lpstr>Address Space</vt:lpstr>
      <vt:lpstr>Virtual Memory</vt:lpstr>
      <vt:lpstr>Unix Address Space</vt:lpstr>
      <vt:lpstr>Vulnerabilities and Attack Method</vt:lpstr>
      <vt:lpstr>Buffer Overflow Attack in a Nutshell</vt:lpstr>
      <vt:lpstr>Buffer Overflow</vt:lpstr>
      <vt:lpstr>strcpy() Vulnerability</vt:lpstr>
      <vt:lpstr>strcpy() vs. strncpy()</vt:lpstr>
      <vt:lpstr>Return Address Smashing</vt:lpstr>
      <vt:lpstr>Unix Shell Command Substitution</vt:lpstr>
      <vt:lpstr>Shellcode Injection</vt:lpstr>
      <vt:lpstr>Buffer Overflow Mitigation</vt:lpstr>
      <vt:lpstr>Stack-based buffer overflow detection using a random canary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Roberto Tamassia</dc:creator>
  <cp:lastModifiedBy>Anu G Bourgeois</cp:lastModifiedBy>
  <cp:revision>159</cp:revision>
  <dcterms:created xsi:type="dcterms:W3CDTF">2010-10-14T00:01:44Z</dcterms:created>
  <dcterms:modified xsi:type="dcterms:W3CDTF">2018-01-09T18:12:45Z</dcterms:modified>
</cp:coreProperties>
</file>